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9" r:id="rId1"/>
  </p:sldMasterIdLst>
  <p:notesMasterIdLst>
    <p:notesMasterId r:id="rId21"/>
  </p:notesMasterIdLst>
  <p:sldIdLst>
    <p:sldId id="3733" r:id="rId2"/>
    <p:sldId id="4048" r:id="rId3"/>
    <p:sldId id="4049" r:id="rId4"/>
    <p:sldId id="4050" r:id="rId5"/>
    <p:sldId id="4051" r:id="rId6"/>
    <p:sldId id="4052" r:id="rId7"/>
    <p:sldId id="4057" r:id="rId8"/>
    <p:sldId id="4058" r:id="rId9"/>
    <p:sldId id="4059" r:id="rId10"/>
    <p:sldId id="4060" r:id="rId11"/>
    <p:sldId id="4061" r:id="rId12"/>
    <p:sldId id="4062" r:id="rId13"/>
    <p:sldId id="4063" r:id="rId14"/>
    <p:sldId id="4064" r:id="rId15"/>
    <p:sldId id="4065" r:id="rId16"/>
    <p:sldId id="4066" r:id="rId17"/>
    <p:sldId id="4067" r:id="rId18"/>
    <p:sldId id="4068" r:id="rId19"/>
    <p:sldId id="3527" r:id="rId20"/>
  </p:sldIdLst>
  <p:sldSz cx="9144000" cy="6858000" type="screen4x3"/>
  <p:notesSz cx="6858000" cy="9144000"/>
  <p:defaultTextStyle>
    <a:defPPr>
      <a:defRPr lang="en-A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260007"/>
    <a:srgbClr val="CCFFCC"/>
    <a:srgbClr val="CCFF99"/>
    <a:srgbClr val="CBCBCB"/>
    <a:srgbClr val="BABABA"/>
    <a:srgbClr val="D7D7D7"/>
    <a:srgbClr val="E0E0E0"/>
    <a:srgbClr val="D1D1D1"/>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7" autoAdjust="0"/>
    <p:restoredTop sz="69007" autoAdjust="0"/>
  </p:normalViewPr>
  <p:slideViewPr>
    <p:cSldViewPr snapToGrid="0">
      <p:cViewPr>
        <p:scale>
          <a:sx n="70" d="100"/>
          <a:sy n="70" d="100"/>
        </p:scale>
        <p:origin x="96"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AU" dirty="0"/>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AU" dirty="0"/>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AU" dirty="0"/>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0BDA72EB-7757-4C7F-ABA2-77174BFA6F3E}" type="slidenum">
              <a:rPr lang="en-AU"/>
              <a:pPr/>
              <a:t>‹#›</a:t>
            </a:fld>
            <a:endParaRPr lang="en-AU" dirty="0"/>
          </a:p>
        </p:txBody>
      </p:sp>
    </p:spTree>
    <p:extLst>
      <p:ext uri="{BB962C8B-B14F-4D97-AF65-F5344CB8AC3E}">
        <p14:creationId xmlns:p14="http://schemas.microsoft.com/office/powerpoint/2010/main" val="34972171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F6CC3-4BCE-41D1-B748-5336195AA605}" type="slidenum">
              <a:rPr lang="en-AU"/>
              <a:pPr/>
              <a:t>1</a:t>
            </a:fld>
            <a:endParaRPr lang="en-AU" dirty="0"/>
          </a:p>
        </p:txBody>
      </p:sp>
      <p:sp>
        <p:nvSpPr>
          <p:cNvPr id="785410" name="Rectangle 2"/>
          <p:cNvSpPr>
            <a:spLocks noGrp="1" noRot="1" noChangeAspect="1" noChangeArrowheads="1" noTextEdit="1"/>
          </p:cNvSpPr>
          <p:nvPr>
            <p:ph type="sldImg"/>
          </p:nvPr>
        </p:nvSpPr>
        <p:spPr>
          <a:ln/>
        </p:spPr>
      </p:sp>
      <p:sp>
        <p:nvSpPr>
          <p:cNvPr id="785411"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F98EB-A938-40F2-950B-46BD1E34651B}" type="slidenum">
              <a:rPr lang="en-AU">
                <a:solidFill>
                  <a:prstClr val="black"/>
                </a:solidFill>
              </a:rPr>
              <a:pPr/>
              <a:t>10</a:t>
            </a:fld>
            <a:endParaRPr lang="en-AU" dirty="0">
              <a:solidFill>
                <a:prstClr val="black"/>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1FC3656-4994-43F3-A141-3837AF3F547C}" type="slidenum">
              <a:rPr lang="en-AU" smtClean="0"/>
              <a:pPr/>
              <a:t>11</a:t>
            </a:fld>
            <a:endParaRPr lang="en-AU"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449965-AA7F-440C-9016-680BC8AD007A}" type="slidenum">
              <a:rPr lang="en-AU"/>
              <a:pPr/>
              <a:t>12</a:t>
            </a:fld>
            <a:endParaRPr lang="en-AU" dirty="0"/>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448A34-FA38-4A33-A7B2-983584D6571F}" type="slidenum">
              <a:rPr lang="en-AU">
                <a:solidFill>
                  <a:prstClr val="black"/>
                </a:solidFill>
              </a:rPr>
              <a:pPr/>
              <a:t>13</a:t>
            </a:fld>
            <a:endParaRPr lang="en-AU" dirty="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32EED-DC93-4BE4-9252-2A49BDB80778}" type="slidenum">
              <a:rPr lang="en-AU"/>
              <a:pPr/>
              <a:t>14</a:t>
            </a:fld>
            <a:endParaRPr lang="en-AU" dirty="0"/>
          </a:p>
        </p:txBody>
      </p:sp>
      <p:sp>
        <p:nvSpPr>
          <p:cNvPr id="891906" name="Rectangle 2"/>
          <p:cNvSpPr>
            <a:spLocks noGrp="1" noRot="1" noChangeAspect="1" noChangeArrowheads="1" noTextEdit="1"/>
          </p:cNvSpPr>
          <p:nvPr>
            <p:ph type="sldImg"/>
          </p:nvPr>
        </p:nvSpPr>
        <p:spPr>
          <a:ln/>
        </p:spPr>
      </p:sp>
      <p:sp>
        <p:nvSpPr>
          <p:cNvPr id="891907"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A011E4-E1A1-41F2-AA9F-77C8B0D3CB4B}" type="slidenum">
              <a:rPr lang="en-AU">
                <a:solidFill>
                  <a:prstClr val="black"/>
                </a:solidFill>
              </a:rPr>
              <a:pPr/>
              <a:t>15</a:t>
            </a:fld>
            <a:endParaRPr lang="en-AU" dirty="0">
              <a:solidFill>
                <a:prstClr val="black"/>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EF3F7-95D6-4D4E-8E8F-4D61CC342733}" type="slidenum">
              <a:rPr lang="en-AU">
                <a:solidFill>
                  <a:prstClr val="black"/>
                </a:solidFill>
              </a:rPr>
              <a:pPr/>
              <a:t>16</a:t>
            </a:fld>
            <a:endParaRPr lang="en-AU" dirty="0">
              <a:solidFill>
                <a:prstClr val="black"/>
              </a:solidFill>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448A34-FA38-4A33-A7B2-983584D6571F}" type="slidenum">
              <a:rPr lang="en-AU">
                <a:solidFill>
                  <a:prstClr val="black"/>
                </a:solidFill>
              </a:rPr>
              <a:pPr/>
              <a:t>17</a:t>
            </a:fld>
            <a:endParaRPr lang="en-AU" dirty="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24C8CC-4E02-43FC-9423-EEEA5E79CB1B}" type="slidenum">
              <a:rPr lang="en-AU">
                <a:solidFill>
                  <a:prstClr val="black"/>
                </a:solidFill>
              </a:rPr>
              <a:pPr/>
              <a:t>18</a:t>
            </a:fld>
            <a:endParaRPr lang="en-AU" dirty="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E7C100-6008-4CCF-AF53-5425ADB99ECE}" type="slidenum">
              <a:rPr lang="en-AU"/>
              <a:pPr/>
              <a:t>19</a:t>
            </a:fld>
            <a:endParaRPr lang="en-AU" dirty="0"/>
          </a:p>
        </p:txBody>
      </p:sp>
      <p:sp>
        <p:nvSpPr>
          <p:cNvPr id="914434" name="Rectangle 2"/>
          <p:cNvSpPr>
            <a:spLocks noGrp="1" noRot="1" noChangeAspect="1" noChangeArrowheads="1" noTextEdit="1"/>
          </p:cNvSpPr>
          <p:nvPr>
            <p:ph type="sldImg"/>
          </p:nvPr>
        </p:nvSpPr>
        <p:spPr>
          <a:ln/>
        </p:spPr>
      </p:sp>
      <p:sp>
        <p:nvSpPr>
          <p:cNvPr id="914435"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8D2B61-F0DB-4340-BF87-A30811C4B1A3}" type="slidenum">
              <a:rPr lang="en-AU">
                <a:solidFill>
                  <a:prstClr val="black"/>
                </a:solidFill>
              </a:rPr>
              <a:pPr/>
              <a:t>2</a:t>
            </a:fld>
            <a:endParaRPr lang="en-AU" dirty="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FAA70F-45A7-4338-BEC4-DA06D3546DF3}" type="slidenum">
              <a:rPr lang="en-AU">
                <a:solidFill>
                  <a:prstClr val="black"/>
                </a:solidFill>
              </a:rPr>
              <a:pPr/>
              <a:t>3</a:t>
            </a:fld>
            <a:endParaRPr lang="en-AU" dirty="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46ACDA-19B2-4ACE-9C02-0EB510F68477}" type="slidenum">
              <a:rPr lang="en-AU">
                <a:solidFill>
                  <a:prstClr val="black"/>
                </a:solidFill>
              </a:rPr>
              <a:pPr/>
              <a:t>4</a:t>
            </a:fld>
            <a:endParaRPr lang="en-AU" dirty="0">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FAA70F-45A7-4338-BEC4-DA06D3546DF3}" type="slidenum">
              <a:rPr lang="en-AU">
                <a:solidFill>
                  <a:prstClr val="black"/>
                </a:solidFill>
              </a:rPr>
              <a:pPr/>
              <a:t>5</a:t>
            </a:fld>
            <a:endParaRPr lang="en-AU" dirty="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FAA70F-45A7-4338-BEC4-DA06D3546DF3}" type="slidenum">
              <a:rPr lang="en-AU">
                <a:solidFill>
                  <a:prstClr val="black"/>
                </a:solidFill>
              </a:rPr>
              <a:pPr/>
              <a:t>6</a:t>
            </a:fld>
            <a:endParaRPr lang="en-AU" dirty="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8D2B61-F0DB-4340-BF87-A30811C4B1A3}" type="slidenum">
              <a:rPr lang="en-AU">
                <a:solidFill>
                  <a:prstClr val="black"/>
                </a:solidFill>
              </a:rPr>
              <a:pPr/>
              <a:t>7</a:t>
            </a:fld>
            <a:endParaRPr lang="en-AU" dirty="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46ACDA-19B2-4ACE-9C02-0EB510F68477}" type="slidenum">
              <a:rPr lang="en-AU">
                <a:solidFill>
                  <a:prstClr val="black"/>
                </a:solidFill>
              </a:rPr>
              <a:pPr/>
              <a:t>8</a:t>
            </a:fld>
            <a:endParaRPr lang="en-AU" dirty="0">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B0595-7872-41AC-9A9C-42B1E9DBEDDE}" type="slidenum">
              <a:rPr lang="en-AU">
                <a:solidFill>
                  <a:prstClr val="black"/>
                </a:solidFill>
              </a:rPr>
              <a:pPr/>
              <a:t>9</a:t>
            </a:fld>
            <a:endParaRPr lang="en-AU" dirty="0">
              <a:solidFill>
                <a:prstClr val="black"/>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068" name="Rectangle 4"/>
          <p:cNvSpPr>
            <a:spLocks noChangeArrowheads="1"/>
          </p:cNvSpPr>
          <p:nvPr/>
        </p:nvSpPr>
        <p:spPr bwMode="auto">
          <a:xfrm>
            <a:off x="3563938" y="1196975"/>
            <a:ext cx="184150" cy="822325"/>
          </a:xfrm>
          <a:prstGeom prst="rect">
            <a:avLst/>
          </a:prstGeom>
          <a:noFill/>
          <a:ln w="9525">
            <a:noFill/>
            <a:miter lim="800000"/>
            <a:headEnd/>
            <a:tailEnd/>
          </a:ln>
          <a:effectLst/>
        </p:spPr>
        <p:txBody>
          <a:bodyPr wrap="none" anchor="ctr">
            <a:spAutoFit/>
          </a:bodyPr>
          <a:lstStyle/>
          <a:p>
            <a:pPr eaLnBrk="0" hangingPunct="0"/>
            <a:endParaRPr lang="en-AU" sz="2400" dirty="0">
              <a:solidFill>
                <a:srgbClr val="FF3300"/>
              </a:solidFill>
              <a:latin typeface="Times New Roman" pitchFamily="18" charset="0"/>
              <a:cs typeface="Times New Roman" pitchFamily="18" charset="0"/>
            </a:endParaRPr>
          </a:p>
          <a:p>
            <a:pPr eaLnBrk="0" hangingPunct="0"/>
            <a:endParaRPr lang="en-AU" sz="2400" b="0" dirty="0">
              <a:latin typeface="Times New Roman" pitchFamily="18" charset="0"/>
            </a:endParaRPr>
          </a:p>
        </p:txBody>
      </p:sp>
      <p:sp>
        <p:nvSpPr>
          <p:cNvPr id="5" name="Text Box 9"/>
          <p:cNvSpPr txBox="1">
            <a:spLocks noChangeArrowheads="1"/>
          </p:cNvSpPr>
          <p:nvPr userDrawn="1"/>
        </p:nvSpPr>
        <p:spPr bwMode="auto">
          <a:xfrm>
            <a:off x="6781800" y="0"/>
            <a:ext cx="2362200" cy="215444"/>
          </a:xfrm>
          <a:prstGeom prst="rect">
            <a:avLst/>
          </a:prstGeom>
          <a:solidFill>
            <a:schemeClr val="bg1"/>
          </a:solidFill>
          <a:ln w="25400">
            <a:noFill/>
            <a:miter lim="800000"/>
            <a:headEnd/>
            <a:tailEnd/>
          </a:ln>
        </p:spPr>
        <p:txBody>
          <a:bodyPr wrap="square">
            <a:spAutoFit/>
          </a:bodyPr>
          <a:lstStyle/>
          <a:p>
            <a:pPr eaLnBrk="0" hangingPunct="0"/>
            <a:r>
              <a:rPr lang="en-US" sz="800" b="1" dirty="0">
                <a:solidFill>
                  <a:srgbClr val="00FF99"/>
                </a:solidFill>
                <a:latin typeface="Times New Roman" pitchFamily="18" charset="0"/>
              </a:rPr>
              <a:t>Copyright: Quasar Management Services Pty Ltd</a:t>
            </a:r>
            <a:endParaRPr lang="en-AU" sz="800" b="1" dirty="0">
              <a:solidFill>
                <a:srgbClr val="00FF99"/>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rtl="0" fontAlgn="base">
        <a:spcBef>
          <a:spcPct val="0"/>
        </a:spcBef>
        <a:spcAft>
          <a:spcPct val="0"/>
        </a:spcAft>
        <a:defRPr sz="2000" b="1">
          <a:solidFill>
            <a:srgbClr val="99CCFF"/>
          </a:solidFill>
          <a:latin typeface="+mj-lt"/>
          <a:ea typeface="+mj-ea"/>
          <a:cs typeface="+mj-cs"/>
        </a:defRPr>
      </a:lvl1pPr>
      <a:lvl2pPr algn="l" rtl="0" fontAlgn="base">
        <a:spcBef>
          <a:spcPct val="0"/>
        </a:spcBef>
        <a:spcAft>
          <a:spcPct val="0"/>
        </a:spcAft>
        <a:defRPr sz="2000" b="1">
          <a:solidFill>
            <a:srgbClr val="99CCFF"/>
          </a:solidFill>
          <a:latin typeface="Times New Roman" pitchFamily="18" charset="0"/>
          <a:cs typeface="Times New Roman" pitchFamily="18" charset="0"/>
        </a:defRPr>
      </a:lvl2pPr>
      <a:lvl3pPr algn="l" rtl="0" fontAlgn="base">
        <a:spcBef>
          <a:spcPct val="0"/>
        </a:spcBef>
        <a:spcAft>
          <a:spcPct val="0"/>
        </a:spcAft>
        <a:defRPr sz="2000" b="1">
          <a:solidFill>
            <a:srgbClr val="99CCFF"/>
          </a:solidFill>
          <a:latin typeface="Times New Roman" pitchFamily="18" charset="0"/>
          <a:cs typeface="Times New Roman" pitchFamily="18" charset="0"/>
        </a:defRPr>
      </a:lvl3pPr>
      <a:lvl4pPr algn="l" rtl="0" fontAlgn="base">
        <a:spcBef>
          <a:spcPct val="0"/>
        </a:spcBef>
        <a:spcAft>
          <a:spcPct val="0"/>
        </a:spcAft>
        <a:defRPr sz="2000" b="1">
          <a:solidFill>
            <a:srgbClr val="99CCFF"/>
          </a:solidFill>
          <a:latin typeface="Times New Roman" pitchFamily="18" charset="0"/>
          <a:cs typeface="Times New Roman" pitchFamily="18" charset="0"/>
        </a:defRPr>
      </a:lvl4pPr>
      <a:lvl5pPr algn="l" rtl="0" fontAlgn="base">
        <a:spcBef>
          <a:spcPct val="0"/>
        </a:spcBef>
        <a:spcAft>
          <a:spcPct val="0"/>
        </a:spcAft>
        <a:defRPr sz="2000" b="1">
          <a:solidFill>
            <a:srgbClr val="99CCFF"/>
          </a:solidFill>
          <a:latin typeface="Times New Roman" pitchFamily="18" charset="0"/>
          <a:cs typeface="Times New Roman" pitchFamily="18" charset="0"/>
        </a:defRPr>
      </a:lvl5pPr>
      <a:lvl6pPr marL="457200" algn="l" rtl="0" fontAlgn="base">
        <a:spcBef>
          <a:spcPct val="0"/>
        </a:spcBef>
        <a:spcAft>
          <a:spcPct val="0"/>
        </a:spcAft>
        <a:defRPr sz="2000" b="1">
          <a:solidFill>
            <a:srgbClr val="99CCFF"/>
          </a:solidFill>
          <a:latin typeface="Times New Roman" pitchFamily="18" charset="0"/>
          <a:cs typeface="Times New Roman" pitchFamily="18" charset="0"/>
        </a:defRPr>
      </a:lvl6pPr>
      <a:lvl7pPr marL="914400" algn="l" rtl="0" fontAlgn="base">
        <a:spcBef>
          <a:spcPct val="0"/>
        </a:spcBef>
        <a:spcAft>
          <a:spcPct val="0"/>
        </a:spcAft>
        <a:defRPr sz="2000" b="1">
          <a:solidFill>
            <a:srgbClr val="99CCFF"/>
          </a:solidFill>
          <a:latin typeface="Times New Roman" pitchFamily="18" charset="0"/>
          <a:cs typeface="Times New Roman" pitchFamily="18" charset="0"/>
        </a:defRPr>
      </a:lvl7pPr>
      <a:lvl8pPr marL="1371600" algn="l" rtl="0" fontAlgn="base">
        <a:spcBef>
          <a:spcPct val="0"/>
        </a:spcBef>
        <a:spcAft>
          <a:spcPct val="0"/>
        </a:spcAft>
        <a:defRPr sz="2000" b="1">
          <a:solidFill>
            <a:srgbClr val="99CCFF"/>
          </a:solidFill>
          <a:latin typeface="Times New Roman" pitchFamily="18" charset="0"/>
          <a:cs typeface="Times New Roman" pitchFamily="18" charset="0"/>
        </a:defRPr>
      </a:lvl8pPr>
      <a:lvl9pPr marL="1828800" algn="l" rtl="0" fontAlgn="base">
        <a:spcBef>
          <a:spcPct val="0"/>
        </a:spcBef>
        <a:spcAft>
          <a:spcPct val="0"/>
        </a:spcAft>
        <a:defRPr sz="2000" b="1">
          <a:solidFill>
            <a:srgbClr val="99CCFF"/>
          </a:solidFill>
          <a:latin typeface="Times New Roman" pitchFamily="18" charset="0"/>
          <a:cs typeface="Times New Roman" pitchFamily="18" charset="0"/>
        </a:defRPr>
      </a:lvl9pPr>
    </p:titleStyle>
    <p:bodyStyle>
      <a:lvl1pPr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baseline="0">
          <a:solidFill>
            <a:schemeClr val="tx1"/>
          </a:solidFill>
          <a:latin typeface="+mn-lt"/>
          <a:ea typeface="+mn-ea"/>
          <a:cs typeface="+mn-cs"/>
        </a:defRPr>
      </a:lvl1pPr>
      <a:lvl2pPr marL="833438" indent="-285750"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a:solidFill>
            <a:srgbClr val="00FF99"/>
          </a:solidFill>
          <a:latin typeface="+mn-lt"/>
        </a:defRPr>
      </a:lvl2pPr>
      <a:lvl3pPr marL="1241425" indent="-228600"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a:solidFill>
            <a:srgbClr val="00FF99"/>
          </a:solidFill>
          <a:latin typeface="+mn-lt"/>
        </a:defRPr>
      </a:lvl3pPr>
      <a:lvl4pPr marL="1649413" indent="-228600"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a:solidFill>
            <a:srgbClr val="00FF99"/>
          </a:solidFill>
          <a:latin typeface="+mn-lt"/>
        </a:defRPr>
      </a:lvl4pPr>
      <a:lvl5pPr marL="2057400" indent="-228600"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a:solidFill>
            <a:srgbClr val="00FF99"/>
          </a:solidFill>
          <a:latin typeface="+mn-lt"/>
        </a:defRPr>
      </a:lvl5pPr>
      <a:lvl6pPr marL="2514600" indent="-228600"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a:solidFill>
            <a:srgbClr val="00FF99"/>
          </a:solidFill>
          <a:latin typeface="+mn-lt"/>
        </a:defRPr>
      </a:lvl6pPr>
      <a:lvl7pPr marL="2971800" indent="-228600"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a:solidFill>
            <a:srgbClr val="00FF99"/>
          </a:solidFill>
          <a:latin typeface="+mn-lt"/>
        </a:defRPr>
      </a:lvl7pPr>
      <a:lvl8pPr marL="3429000" indent="-228600"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a:solidFill>
            <a:srgbClr val="00FF99"/>
          </a:solidFill>
          <a:latin typeface="+mn-lt"/>
        </a:defRPr>
      </a:lvl8pPr>
      <a:lvl9pPr marL="3886200" indent="-228600" algn="l" rtl="0" fontAlgn="base">
        <a:spcBef>
          <a:spcPct val="20000"/>
        </a:spcBef>
        <a:spcAft>
          <a:spcPct val="0"/>
        </a:spcAft>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defRPr sz="1600">
          <a:solidFill>
            <a:srgbClr val="00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xml"/><Relationship Id="rId7" Type="http://schemas.openxmlformats.org/officeDocument/2006/relationships/image" Target="../media/image35.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40.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43.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1.xml"/><Relationship Id="rId7" Type="http://schemas.openxmlformats.org/officeDocument/2006/relationships/image" Target="../media/image46.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1.xml"/><Relationship Id="rId7" Type="http://schemas.openxmlformats.org/officeDocument/2006/relationships/image" Target="../media/image50.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1.xml"/><Relationship Id="rId7" Type="http://schemas.openxmlformats.org/officeDocument/2006/relationships/image" Target="../media/image54.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1.xml"/><Relationship Id="rId7" Type="http://schemas.openxmlformats.org/officeDocument/2006/relationships/image" Target="../media/image59.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61.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4.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image" Target="../media/image27.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d Johnston\Documents\04Photos\Partner Housing Australasia\2010 VFH-PNG Hagen\082.JPG"/>
          <p:cNvPicPr>
            <a:picLocks noChangeAspect="1" noChangeArrowheads="1"/>
          </p:cNvPicPr>
          <p:nvPr/>
        </p:nvPicPr>
        <p:blipFill>
          <a:blip r:embed="rId5" cstate="screen"/>
          <a:srcRect/>
          <a:stretch>
            <a:fillRect/>
          </a:stretch>
        </p:blipFill>
        <p:spPr bwMode="auto">
          <a:xfrm>
            <a:off x="4343400" y="3486332"/>
            <a:ext cx="4800600" cy="3371668"/>
          </a:xfrm>
          <a:prstGeom prst="rect">
            <a:avLst/>
          </a:prstGeom>
          <a:noFill/>
        </p:spPr>
      </p:pic>
      <p:sp>
        <p:nvSpPr>
          <p:cNvPr id="4" name="Text Box 3"/>
          <p:cNvSpPr txBox="1">
            <a:spLocks noChangeArrowheads="1"/>
          </p:cNvSpPr>
          <p:nvPr/>
        </p:nvSpPr>
        <p:spPr bwMode="auto">
          <a:xfrm>
            <a:off x="0" y="0"/>
            <a:ext cx="8489950" cy="1154162"/>
          </a:xfrm>
          <a:prstGeom prst="rect">
            <a:avLst/>
          </a:prstGeom>
          <a:noFill/>
          <a:ln w="9525">
            <a:noFill/>
            <a:miter lim="800000"/>
            <a:headEnd/>
            <a:tailEnd/>
          </a:ln>
        </p:spPr>
        <p:txBody>
          <a:bodyPr>
            <a:spAutoFit/>
          </a:bodyPr>
          <a:lstStyle/>
          <a:p>
            <a:pPr eaLnBrk="0" hangingPunct="0">
              <a:spcBef>
                <a:spcPts val="600"/>
              </a:spcBef>
            </a:pPr>
            <a:endParaRPr lang="en-AU" sz="3200" dirty="0">
              <a:latin typeface="Times New Roman" pitchFamily="18" charset="0"/>
            </a:endParaRPr>
          </a:p>
          <a:p>
            <a:pPr eaLnBrk="0" hangingPunct="0">
              <a:spcBef>
                <a:spcPts val="600"/>
              </a:spcBef>
            </a:pPr>
            <a:r>
              <a:rPr lang="en-AU" sz="3200" dirty="0">
                <a:latin typeface="Times New Roman" pitchFamily="18" charset="0"/>
              </a:rPr>
              <a:t>Introduction</a:t>
            </a:r>
          </a:p>
        </p:txBody>
      </p:sp>
      <p:sp>
        <p:nvSpPr>
          <p:cNvPr id="5" name="Text Box 8"/>
          <p:cNvSpPr txBox="1">
            <a:spLocks noChangeArrowheads="1"/>
          </p:cNvSpPr>
          <p:nvPr/>
        </p:nvSpPr>
        <p:spPr bwMode="auto">
          <a:xfrm>
            <a:off x="106263" y="3486332"/>
            <a:ext cx="3963390" cy="1323439"/>
          </a:xfrm>
          <a:prstGeom prst="rect">
            <a:avLst/>
          </a:prstGeom>
          <a:noFill/>
          <a:ln w="25400">
            <a:solidFill>
              <a:srgbClr val="FF0066"/>
            </a:solidFill>
            <a:miter lim="800000"/>
            <a:headEnd/>
            <a:tailEnd/>
          </a:ln>
        </p:spPr>
        <p:txBody>
          <a:bodyPr wrap="square">
            <a:spAutoFit/>
          </a:bodyPr>
          <a:lstStyle/>
          <a:p>
            <a:pPr>
              <a:spcBef>
                <a:spcPts val="600"/>
              </a:spcBef>
              <a:spcAft>
                <a:spcPts val="600"/>
              </a:spcAft>
              <a:defRPr/>
            </a:pPr>
            <a:r>
              <a:rPr lang="en-US" sz="1600" b="0" dirty="0">
                <a:latin typeface="+mn-lt"/>
              </a:rPr>
              <a:t>This training package describes </a:t>
            </a:r>
            <a:r>
              <a:rPr lang="en-AU" sz="1600" b="0" dirty="0">
                <a:latin typeface="+mn-lt"/>
              </a:rPr>
              <a:t>how poor design and construction practices contribute to the catastrophic collapse of South-east Asia and South Pacific village buildings, under the action of cyclones, earthquakes and tsunamis.</a:t>
            </a:r>
          </a:p>
        </p:txBody>
      </p:sp>
      <p:pic>
        <p:nvPicPr>
          <p:cNvPr id="2" name="00-5-7 This training package ...">
            <a:hlinkClick r:id="" action="ppaction://media"/>
            <a:extLst>
              <a:ext uri="{FF2B5EF4-FFF2-40B4-BE49-F238E27FC236}">
                <a16:creationId xmlns:a16="http://schemas.microsoft.com/office/drawing/2014/main" id="{0B858DD5-6DCC-4CBD-AB27-867677ECD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263144"/>
            <a:ext cx="406400" cy="406400"/>
          </a:xfrm>
          <a:prstGeom prst="rect">
            <a:avLst/>
          </a:prstGeom>
        </p:spPr>
      </p:pic>
    </p:spTree>
  </p:cSld>
  <p:clrMapOvr>
    <a:masterClrMapping/>
  </p:clrMapOvr>
  <p:transition advTm="5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4" name="Text Box 4"/>
          <p:cNvSpPr txBox="1">
            <a:spLocks noChangeArrowheads="1"/>
          </p:cNvSpPr>
          <p:nvPr/>
        </p:nvSpPr>
        <p:spPr bwMode="auto">
          <a:xfrm>
            <a:off x="0" y="0"/>
            <a:ext cx="6759575" cy="784830"/>
          </a:xfrm>
          <a:prstGeom prst="rect">
            <a:avLst/>
          </a:prstGeom>
          <a:noFill/>
          <a:ln w="9525">
            <a:noFill/>
            <a:miter lim="800000"/>
            <a:headEnd/>
            <a:tailEnd/>
          </a:ln>
          <a:effectLst/>
        </p:spPr>
        <p:txBody>
          <a:bodyPr wrap="square">
            <a:spAutoFit/>
          </a:bodyPr>
          <a:lstStyle/>
          <a:p>
            <a:pPr>
              <a:spcBef>
                <a:spcPts val="600"/>
              </a:spcBef>
              <a:spcAft>
                <a:spcPts val="0"/>
              </a:spcAft>
            </a:pPr>
            <a:endParaRPr lang="en-US" sz="2000" dirty="0">
              <a:solidFill>
                <a:srgbClr val="000000"/>
              </a:solidFill>
              <a:latin typeface="Times New Roman"/>
            </a:endParaRPr>
          </a:p>
          <a:p>
            <a:pPr>
              <a:spcBef>
                <a:spcPts val="600"/>
              </a:spcBef>
              <a:spcAft>
                <a:spcPts val="0"/>
              </a:spcAft>
            </a:pPr>
            <a:r>
              <a:rPr lang="en-US" sz="2000" dirty="0">
                <a:solidFill>
                  <a:srgbClr val="000000"/>
                </a:solidFill>
                <a:latin typeface="Times New Roman"/>
              </a:rPr>
              <a:t>Reinforcement in Footings &amp; Ring Beam</a:t>
            </a:r>
            <a:endParaRPr lang="en-AU" sz="2000" dirty="0">
              <a:solidFill>
                <a:srgbClr val="000000"/>
              </a:solidFill>
              <a:latin typeface="Times New Roman"/>
            </a:endParaRPr>
          </a:p>
        </p:txBody>
      </p:sp>
      <p:grpSp>
        <p:nvGrpSpPr>
          <p:cNvPr id="2" name="Group 16"/>
          <p:cNvGrpSpPr/>
          <p:nvPr/>
        </p:nvGrpSpPr>
        <p:grpSpPr>
          <a:xfrm>
            <a:off x="3419147" y="1066800"/>
            <a:ext cx="5877253" cy="6605588"/>
            <a:chOff x="3419147" y="1066800"/>
            <a:chExt cx="5877253" cy="6605588"/>
          </a:xfrm>
        </p:grpSpPr>
        <p:sp>
          <p:nvSpPr>
            <p:cNvPr id="312323" name="Text Box 3"/>
            <p:cNvSpPr txBox="1">
              <a:spLocks noChangeArrowheads="1"/>
            </p:cNvSpPr>
            <p:nvPr/>
          </p:nvSpPr>
          <p:spPr bwMode="auto">
            <a:xfrm>
              <a:off x="4648200" y="2209800"/>
              <a:ext cx="4221163" cy="396875"/>
            </a:xfrm>
            <a:prstGeom prst="rect">
              <a:avLst/>
            </a:prstGeom>
            <a:noFill/>
            <a:ln w="9525">
              <a:noFill/>
              <a:miter lim="800000"/>
              <a:headEnd/>
              <a:tailEnd/>
            </a:ln>
            <a:effectLst/>
          </p:spPr>
          <p:txBody>
            <a:bodyPr>
              <a:spAutoFit/>
            </a:bodyPr>
            <a:lstStyle/>
            <a:p>
              <a:pPr eaLnBrk="0" hangingPunct="0"/>
              <a:endParaRPr lang="en-US" sz="1000" dirty="0">
                <a:solidFill>
                  <a:srgbClr val="CCCCFF"/>
                </a:solidFill>
              </a:endParaRPr>
            </a:p>
            <a:p>
              <a:pPr eaLnBrk="0" hangingPunct="0"/>
              <a:endParaRPr lang="en-US" sz="1000" dirty="0">
                <a:solidFill>
                  <a:srgbClr val="CCCCFF"/>
                </a:solidFill>
              </a:endParaRPr>
            </a:p>
          </p:txBody>
        </p:sp>
        <p:pic>
          <p:nvPicPr>
            <p:cNvPr id="312326" name="Picture 6" descr="Picture 027"/>
            <p:cNvPicPr>
              <a:picLocks noChangeAspect="1" noChangeArrowheads="1"/>
            </p:cNvPicPr>
            <p:nvPr/>
          </p:nvPicPr>
          <p:blipFill>
            <a:blip r:embed="rId5" cstate="screen"/>
            <a:srcRect/>
            <a:stretch>
              <a:fillRect/>
            </a:stretch>
          </p:blipFill>
          <p:spPr bwMode="auto">
            <a:xfrm>
              <a:off x="6172200" y="1066800"/>
              <a:ext cx="3124200" cy="2351088"/>
            </a:xfrm>
            <a:prstGeom prst="rect">
              <a:avLst/>
            </a:prstGeom>
            <a:noFill/>
            <a:ln w="9525">
              <a:noFill/>
              <a:miter lim="800000"/>
              <a:headEnd/>
              <a:tailEnd/>
            </a:ln>
          </p:spPr>
        </p:pic>
        <p:pic>
          <p:nvPicPr>
            <p:cNvPr id="312328" name="Picture 8" descr="Picture 024"/>
            <p:cNvPicPr>
              <a:picLocks noChangeAspect="1" noChangeArrowheads="1"/>
            </p:cNvPicPr>
            <p:nvPr/>
          </p:nvPicPr>
          <p:blipFill>
            <a:blip r:embed="rId6" cstate="screen"/>
            <a:srcRect/>
            <a:stretch>
              <a:fillRect/>
            </a:stretch>
          </p:blipFill>
          <p:spPr bwMode="auto">
            <a:xfrm>
              <a:off x="6153150" y="3581400"/>
              <a:ext cx="3067050" cy="4090988"/>
            </a:xfrm>
            <a:prstGeom prst="rect">
              <a:avLst/>
            </a:prstGeom>
            <a:noFill/>
          </p:spPr>
        </p:pic>
        <p:sp>
          <p:nvSpPr>
            <p:cNvPr id="312331" name="Text Box 11"/>
            <p:cNvSpPr txBox="1">
              <a:spLocks noChangeArrowheads="1"/>
            </p:cNvSpPr>
            <p:nvPr/>
          </p:nvSpPr>
          <p:spPr bwMode="auto">
            <a:xfrm>
              <a:off x="3419147" y="2747109"/>
              <a:ext cx="2798379" cy="1323439"/>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Too much reinforcement in ring beams, columns and footings wastes money and makes it difficult to compact concrete</a:t>
              </a:r>
            </a:p>
            <a:p>
              <a:r>
                <a:rPr lang="en-US" sz="1600" b="0" dirty="0">
                  <a:solidFill>
                    <a:srgbClr val="000000"/>
                  </a:solidFill>
                  <a:latin typeface="Times New Roman"/>
                </a:rPr>
                <a:t> Aceh (Lam Kruet)</a:t>
              </a:r>
              <a:endParaRPr lang="en-US" b="0" dirty="0">
                <a:solidFill>
                  <a:srgbClr val="000000"/>
                </a:solidFill>
              </a:endParaRPr>
            </a:p>
          </p:txBody>
        </p:sp>
        <p:grpSp>
          <p:nvGrpSpPr>
            <p:cNvPr id="3" name="Group 11"/>
            <p:cNvGrpSpPr/>
            <p:nvPr/>
          </p:nvGrpSpPr>
          <p:grpSpPr>
            <a:xfrm>
              <a:off x="8686800" y="4648200"/>
              <a:ext cx="304800" cy="304800"/>
              <a:chOff x="5029200" y="5105398"/>
              <a:chExt cx="304800" cy="304800"/>
            </a:xfrm>
          </p:grpSpPr>
          <p:sp>
            <p:nvSpPr>
              <p:cNvPr id="13"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14"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15"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grpSp>
      <p:grpSp>
        <p:nvGrpSpPr>
          <p:cNvPr id="4" name="Group 17"/>
          <p:cNvGrpSpPr/>
          <p:nvPr/>
        </p:nvGrpSpPr>
        <p:grpSpPr>
          <a:xfrm>
            <a:off x="0" y="2044101"/>
            <a:ext cx="5961063" cy="4800600"/>
            <a:chOff x="-1" y="1371600"/>
            <a:chExt cx="5961063" cy="4800600"/>
          </a:xfrm>
        </p:grpSpPr>
        <p:sp>
          <p:nvSpPr>
            <p:cNvPr id="312322"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pic>
          <p:nvPicPr>
            <p:cNvPr id="312327" name="Picture 7" descr="Picture 094"/>
            <p:cNvPicPr>
              <a:picLocks noChangeAspect="1" noChangeArrowheads="1"/>
            </p:cNvPicPr>
            <p:nvPr/>
          </p:nvPicPr>
          <p:blipFill>
            <a:blip r:embed="rId7" cstate="screen"/>
            <a:srcRect/>
            <a:stretch>
              <a:fillRect/>
            </a:stretch>
          </p:blipFill>
          <p:spPr bwMode="auto">
            <a:xfrm>
              <a:off x="3048000" y="3950610"/>
              <a:ext cx="2913062" cy="2178728"/>
            </a:xfrm>
            <a:prstGeom prst="rect">
              <a:avLst/>
            </a:prstGeom>
            <a:noFill/>
            <a:ln w="9525">
              <a:noFill/>
              <a:miter lim="800000"/>
              <a:headEnd/>
              <a:tailEnd/>
            </a:ln>
          </p:spPr>
        </p:pic>
        <p:pic>
          <p:nvPicPr>
            <p:cNvPr id="312329" name="Picture 9" descr="Picture 070"/>
            <p:cNvPicPr>
              <a:picLocks noChangeAspect="1" noChangeArrowheads="1"/>
            </p:cNvPicPr>
            <p:nvPr/>
          </p:nvPicPr>
          <p:blipFill>
            <a:blip r:embed="rId8" cstate="screen"/>
            <a:srcRect/>
            <a:stretch>
              <a:fillRect/>
            </a:stretch>
          </p:blipFill>
          <p:spPr bwMode="auto">
            <a:xfrm>
              <a:off x="0" y="2286000"/>
              <a:ext cx="2913063" cy="3886200"/>
            </a:xfrm>
            <a:prstGeom prst="rect">
              <a:avLst/>
            </a:prstGeom>
            <a:noFill/>
          </p:spPr>
        </p:pic>
        <p:sp>
          <p:nvSpPr>
            <p:cNvPr id="312330" name="Text Box 10"/>
            <p:cNvSpPr txBox="1">
              <a:spLocks noChangeArrowheads="1"/>
            </p:cNvSpPr>
            <p:nvPr/>
          </p:nvSpPr>
          <p:spPr bwMode="auto">
            <a:xfrm>
              <a:off x="-1" y="1371600"/>
              <a:ext cx="3460531" cy="830997"/>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There must be sufficient reinforcement in ring beams, columns and footings </a:t>
              </a:r>
            </a:p>
            <a:p>
              <a:r>
                <a:rPr lang="en-US" sz="1600" b="0" dirty="0">
                  <a:solidFill>
                    <a:srgbClr val="000000"/>
                  </a:solidFill>
                  <a:latin typeface="Times New Roman"/>
                </a:rPr>
                <a:t>Aceh (Tibang)</a:t>
              </a:r>
              <a:endParaRPr lang="en-US" b="0" dirty="0">
                <a:solidFill>
                  <a:srgbClr val="000000"/>
                </a:solidFill>
              </a:endParaRPr>
            </a:p>
          </p:txBody>
        </p:sp>
        <p:sp>
          <p:nvSpPr>
            <p:cNvPr id="16" name="AutoShape 29"/>
            <p:cNvSpPr>
              <a:spLocks noChangeArrowheads="1"/>
            </p:cNvSpPr>
            <p:nvPr/>
          </p:nvSpPr>
          <p:spPr bwMode="auto">
            <a:xfrm>
              <a:off x="2286000" y="57150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pic>
        <p:nvPicPr>
          <p:cNvPr id="5" name="00-5-7 10 Too much reo">
            <a:hlinkClick r:id="" action="ppaction://media"/>
            <a:extLst>
              <a:ext uri="{FF2B5EF4-FFF2-40B4-BE49-F238E27FC236}">
                <a16:creationId xmlns:a16="http://schemas.microsoft.com/office/drawing/2014/main" id="{FD9BFFB2-CF27-492A-B13A-DEC9FA3FA0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37600" y="243255"/>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0" y="0"/>
            <a:ext cx="5194300" cy="6971139"/>
          </a:xfrm>
          <a:prstGeom prst="rect">
            <a:avLst/>
          </a:prstGeom>
          <a:noFill/>
          <a:ln w="9525">
            <a:noFill/>
            <a:miter lim="800000"/>
            <a:headEnd/>
            <a:tailEnd/>
          </a:ln>
        </p:spPr>
        <p:txBody>
          <a:bodyPr wrap="square">
            <a:spAutoFit/>
          </a:bodyPr>
          <a:lstStyle/>
          <a:p>
            <a:pPr>
              <a:spcBef>
                <a:spcPts val="600"/>
              </a:spcBef>
              <a:spcAft>
                <a:spcPts val="0"/>
              </a:spcAft>
              <a:defRPr/>
            </a:pPr>
            <a:endParaRPr lang="en-AU" sz="2000" b="1" dirty="0">
              <a:latin typeface="Times New Roman" pitchFamily="18" charset="0"/>
              <a:cs typeface="Times New Roman" pitchFamily="18" charset="0"/>
            </a:endParaRPr>
          </a:p>
          <a:p>
            <a:pPr>
              <a:spcBef>
                <a:spcPts val="600"/>
              </a:spcBef>
              <a:spcAft>
                <a:spcPts val="0"/>
              </a:spcAft>
              <a:defRPr/>
            </a:pPr>
            <a:r>
              <a:rPr lang="en-AU" sz="2000" b="1" dirty="0">
                <a:latin typeface="Times New Roman" pitchFamily="18" charset="0"/>
                <a:cs typeface="Times New Roman" pitchFamily="18" charset="0"/>
              </a:rPr>
              <a:t>Too Much Water in Concrete</a:t>
            </a:r>
          </a:p>
          <a:p>
            <a:pPr>
              <a:spcBef>
                <a:spcPts val="600"/>
              </a:spcBef>
              <a:spcAft>
                <a:spcPts val="0"/>
              </a:spcAft>
              <a:defRPr/>
            </a:pPr>
            <a:endParaRPr lang="en-US" sz="1600" b="0" u="sng" dirty="0">
              <a:latin typeface="Times New Roman" pitchFamily="18" charset="0"/>
              <a:cs typeface="Times New Roman" pitchFamily="18" charset="0"/>
            </a:endParaRPr>
          </a:p>
          <a:p>
            <a:pPr>
              <a:spcBef>
                <a:spcPts val="600"/>
              </a:spcBef>
              <a:spcAft>
                <a:spcPts val="0"/>
              </a:spcAft>
              <a:defRPr/>
            </a:pPr>
            <a:r>
              <a:rPr lang="en-US" sz="1600" b="0" u="sng" dirty="0">
                <a:latin typeface="Times New Roman" pitchFamily="18" charset="0"/>
                <a:cs typeface="Times New Roman" pitchFamily="18" charset="0"/>
              </a:rPr>
              <a:t>Strength</a:t>
            </a:r>
            <a:r>
              <a:rPr lang="en-US" sz="1600" b="0" dirty="0">
                <a:latin typeface="Times New Roman" pitchFamily="18" charset="0"/>
                <a:cs typeface="Times New Roman" pitchFamily="18" charset="0"/>
              </a:rPr>
              <a:t> – The strength of concrete, and its ability to support loads, can be severely reduced by too much water in the mix.</a:t>
            </a:r>
          </a:p>
          <a:p>
            <a:pPr>
              <a:spcBef>
                <a:spcPts val="600"/>
              </a:spcBef>
              <a:spcAft>
                <a:spcPts val="0"/>
              </a:spcAft>
              <a:defRPr/>
            </a:pPr>
            <a:endParaRPr lang="en-US" sz="1600" b="0" u="sng" dirty="0">
              <a:latin typeface="Times New Roman" pitchFamily="18" charset="0"/>
              <a:cs typeface="Times New Roman" pitchFamily="18" charset="0"/>
            </a:endParaRPr>
          </a:p>
          <a:p>
            <a:pPr>
              <a:spcBef>
                <a:spcPts val="600"/>
              </a:spcBef>
              <a:spcAft>
                <a:spcPts val="0"/>
              </a:spcAft>
              <a:defRPr/>
            </a:pPr>
            <a:r>
              <a:rPr lang="en-US" sz="1600" b="0" u="sng" dirty="0">
                <a:latin typeface="Times New Roman" pitchFamily="18" charset="0"/>
                <a:cs typeface="Times New Roman" pitchFamily="18" charset="0"/>
              </a:rPr>
              <a:t>Cracking</a:t>
            </a:r>
            <a:r>
              <a:rPr lang="en-US" sz="1600" b="0" dirty="0">
                <a:latin typeface="Times New Roman" pitchFamily="18" charset="0"/>
                <a:cs typeface="Times New Roman" pitchFamily="18" charset="0"/>
              </a:rPr>
              <a:t> – As water evaporates from concrete during hardening, there is a tendency for  “early-age cracking” and “drying shrinkage cracking”. The width and extent of cracks will increase as the amount of water is increased.</a:t>
            </a:r>
          </a:p>
          <a:p>
            <a:pPr>
              <a:spcBef>
                <a:spcPts val="600"/>
              </a:spcBef>
              <a:spcAft>
                <a:spcPts val="0"/>
              </a:spcAft>
              <a:defRPr/>
            </a:pPr>
            <a:endParaRPr lang="en-US" sz="1600" b="0" u="sng" dirty="0">
              <a:latin typeface="Times New Roman" pitchFamily="18" charset="0"/>
              <a:cs typeface="Times New Roman" pitchFamily="18" charset="0"/>
            </a:endParaRPr>
          </a:p>
          <a:p>
            <a:pPr>
              <a:spcBef>
                <a:spcPts val="600"/>
              </a:spcBef>
              <a:spcAft>
                <a:spcPts val="0"/>
              </a:spcAft>
              <a:defRPr/>
            </a:pPr>
            <a:r>
              <a:rPr lang="en-US" sz="1600" b="0" u="sng" dirty="0">
                <a:latin typeface="Times New Roman" pitchFamily="18" charset="0"/>
                <a:cs typeface="Times New Roman" pitchFamily="18" charset="0"/>
              </a:rPr>
              <a:t>Delamination</a:t>
            </a:r>
            <a:r>
              <a:rPr lang="en-US" sz="1600" b="0" dirty="0">
                <a:latin typeface="Times New Roman" pitchFamily="18" charset="0"/>
                <a:cs typeface="Times New Roman" pitchFamily="18" charset="0"/>
              </a:rPr>
              <a:t> – If concrete is too wet when finished, it could dry and shrink at the surface, while remaining moist underneath, thus causing delamination.</a:t>
            </a:r>
          </a:p>
          <a:p>
            <a:pPr>
              <a:spcBef>
                <a:spcPts val="600"/>
              </a:spcBef>
              <a:spcAft>
                <a:spcPts val="0"/>
              </a:spcAft>
              <a:defRPr/>
            </a:pPr>
            <a:endParaRPr lang="en-US" sz="1600" b="0" u="sng" dirty="0">
              <a:latin typeface="Times New Roman" pitchFamily="18" charset="0"/>
              <a:cs typeface="Times New Roman" pitchFamily="18" charset="0"/>
            </a:endParaRPr>
          </a:p>
          <a:p>
            <a:pPr>
              <a:spcBef>
                <a:spcPts val="600"/>
              </a:spcBef>
              <a:spcAft>
                <a:spcPts val="0"/>
              </a:spcAft>
              <a:defRPr/>
            </a:pPr>
            <a:r>
              <a:rPr lang="en-US" sz="1600" b="0" u="sng" dirty="0">
                <a:latin typeface="Times New Roman" pitchFamily="18" charset="0"/>
                <a:cs typeface="Times New Roman" pitchFamily="18" charset="0"/>
              </a:rPr>
              <a:t>Abrasion / Surface Dusting </a:t>
            </a:r>
            <a:r>
              <a:rPr lang="en-US" sz="1600" b="0" dirty="0">
                <a:latin typeface="Times New Roman" pitchFamily="18" charset="0"/>
                <a:cs typeface="Times New Roman" pitchFamily="18" charset="0"/>
              </a:rPr>
              <a:t>-  Excessive moisture in concrete can lead to reduced abrasion resistance of the surface, ‘dusting’ and exposure of the coarse aggregate.</a:t>
            </a:r>
          </a:p>
          <a:p>
            <a:pPr>
              <a:spcBef>
                <a:spcPts val="600"/>
              </a:spcBef>
              <a:spcAft>
                <a:spcPts val="0"/>
              </a:spcAft>
              <a:defRPr/>
            </a:pPr>
            <a:endParaRPr lang="en-US" sz="1600" b="0" u="sng" dirty="0">
              <a:latin typeface="Times New Roman" pitchFamily="18" charset="0"/>
              <a:cs typeface="Times New Roman" pitchFamily="18" charset="0"/>
            </a:endParaRPr>
          </a:p>
          <a:p>
            <a:pPr>
              <a:spcBef>
                <a:spcPts val="600"/>
              </a:spcBef>
              <a:spcAft>
                <a:spcPts val="0"/>
              </a:spcAft>
              <a:defRPr/>
            </a:pPr>
            <a:r>
              <a:rPr lang="en-US" sz="1600" b="0" u="sng" dirty="0">
                <a:latin typeface="Times New Roman" pitchFamily="18" charset="0"/>
                <a:cs typeface="Times New Roman" pitchFamily="18" charset="0"/>
              </a:rPr>
              <a:t>Durability</a:t>
            </a:r>
            <a:r>
              <a:rPr lang="en-US" sz="1600" b="0" dirty="0">
                <a:latin typeface="Times New Roman" pitchFamily="18" charset="0"/>
                <a:cs typeface="Times New Roman" pitchFamily="18" charset="0"/>
              </a:rPr>
              <a:t> – Concrete with excess water will be more prone to penetration by water and salts, and may exhibit reinforcement corrosion and surface spalling (concrete cancer).</a:t>
            </a:r>
            <a:endParaRPr lang="en-US" b="1" dirty="0">
              <a:latin typeface="Times New Roman" pitchFamily="18" charset="0"/>
              <a:cs typeface="Times New Roman" pitchFamily="18" charset="0"/>
            </a:endParaRPr>
          </a:p>
        </p:txBody>
      </p:sp>
      <p:sp>
        <p:nvSpPr>
          <p:cNvPr id="8" name="Text Box 3"/>
          <p:cNvSpPr txBox="1">
            <a:spLocks noChangeArrowheads="1"/>
          </p:cNvSpPr>
          <p:nvPr/>
        </p:nvSpPr>
        <p:spPr bwMode="auto">
          <a:xfrm>
            <a:off x="6324600" y="609600"/>
            <a:ext cx="2819400" cy="400050"/>
          </a:xfrm>
          <a:prstGeom prst="rect">
            <a:avLst/>
          </a:prstGeom>
          <a:noFill/>
          <a:ln w="9525">
            <a:noFill/>
            <a:miter lim="800000"/>
            <a:headEnd/>
            <a:tailEnd/>
          </a:ln>
        </p:spPr>
        <p:txBody>
          <a:bodyPr>
            <a:spAutoFit/>
          </a:bodyPr>
          <a:lstStyle/>
          <a:p>
            <a:pPr>
              <a:defRPr/>
            </a:pPr>
            <a:r>
              <a:rPr lang="en-AU" sz="1000" dirty="0">
                <a:latin typeface="+mn-lt"/>
              </a:rPr>
              <a:t>Reference:  </a:t>
            </a:r>
            <a:r>
              <a:rPr lang="en-US" sz="1000" i="1" dirty="0">
                <a:latin typeface="+mn-lt"/>
              </a:rPr>
              <a:t>Beware of excess water</a:t>
            </a:r>
            <a:r>
              <a:rPr lang="en-US" sz="1000" dirty="0">
                <a:latin typeface="+mn-lt"/>
              </a:rPr>
              <a:t>, Cement Concrete &amp; Aggregates Australia, March 2006</a:t>
            </a:r>
            <a:r>
              <a:rPr lang="en-AU" sz="1000" dirty="0">
                <a:latin typeface="+mn-lt"/>
              </a:rPr>
              <a:t>:</a:t>
            </a:r>
            <a:endParaRPr lang="en-US" sz="1000" dirty="0">
              <a:latin typeface="+mn-lt"/>
            </a:endParaRPr>
          </a:p>
        </p:txBody>
      </p:sp>
      <p:pic>
        <p:nvPicPr>
          <p:cNvPr id="10255" name="Picture 2" descr="C:\A_Docs\02ElectronicBlueprint\03Project(Blue)\EB Blue Photos\03 Concrete\Failures - Corrosion &amp; Concrete Cancer\Hornsby concrete cancer 3.JPG"/>
          <p:cNvPicPr>
            <a:picLocks noChangeAspect="1" noChangeArrowheads="1"/>
          </p:cNvPicPr>
          <p:nvPr/>
        </p:nvPicPr>
        <p:blipFill>
          <a:blip r:embed="rId5" cstate="screen"/>
          <a:srcRect/>
          <a:stretch>
            <a:fillRect/>
          </a:stretch>
        </p:blipFill>
        <p:spPr bwMode="auto">
          <a:xfrm>
            <a:off x="7239000" y="5330825"/>
            <a:ext cx="1981200" cy="1485900"/>
          </a:xfrm>
          <a:prstGeom prst="rect">
            <a:avLst/>
          </a:prstGeom>
          <a:noFill/>
          <a:ln w="9525">
            <a:noFill/>
            <a:miter lim="800000"/>
            <a:headEnd/>
            <a:tailEnd/>
          </a:ln>
        </p:spPr>
      </p:pic>
      <p:pic>
        <p:nvPicPr>
          <p:cNvPr id="10256" name="Picture 3" descr="C:\A_Docs\02ElectronicBlueprint\03Project(Blue)\EB Blue Photos\03 Concrete\Failures - Cracking (Reddie Fairfield)\DSCN2113.JPG"/>
          <p:cNvPicPr>
            <a:picLocks noChangeAspect="1" noChangeArrowheads="1"/>
          </p:cNvPicPr>
          <p:nvPr/>
        </p:nvPicPr>
        <p:blipFill>
          <a:blip r:embed="rId6" cstate="screen"/>
          <a:srcRect/>
          <a:stretch>
            <a:fillRect/>
          </a:stretch>
        </p:blipFill>
        <p:spPr bwMode="auto">
          <a:xfrm>
            <a:off x="7239000" y="3276600"/>
            <a:ext cx="1981200" cy="1485900"/>
          </a:xfrm>
          <a:prstGeom prst="rect">
            <a:avLst/>
          </a:prstGeom>
          <a:noFill/>
          <a:ln w="9525">
            <a:noFill/>
            <a:miter lim="800000"/>
            <a:headEnd/>
            <a:tailEnd/>
          </a:ln>
        </p:spPr>
      </p:pic>
      <p:pic>
        <p:nvPicPr>
          <p:cNvPr id="10257" name="Picture 4" descr="C:\A_Docs\02ElectronicBlueprint\03Project(Blue)\EB Blue Photos\03 Concrete\Failures - Slab topping (Vador Hamilton)\DSCN0685.JPG"/>
          <p:cNvPicPr>
            <a:picLocks noChangeAspect="1" noChangeArrowheads="1"/>
          </p:cNvPicPr>
          <p:nvPr/>
        </p:nvPicPr>
        <p:blipFill>
          <a:blip r:embed="rId7" cstate="screen"/>
          <a:srcRect/>
          <a:stretch>
            <a:fillRect/>
          </a:stretch>
        </p:blipFill>
        <p:spPr bwMode="auto">
          <a:xfrm>
            <a:off x="5232400" y="4343400"/>
            <a:ext cx="1930400" cy="1447800"/>
          </a:xfrm>
          <a:prstGeom prst="rect">
            <a:avLst/>
          </a:prstGeom>
          <a:noFill/>
          <a:ln w="9525">
            <a:noFill/>
            <a:miter lim="800000"/>
            <a:headEnd/>
            <a:tailEnd/>
          </a:ln>
        </p:spPr>
      </p:pic>
      <p:pic>
        <p:nvPicPr>
          <p:cNvPr id="10258" name="Picture 5" descr="C:\A_Docs\02ElectronicBlueprint\03Project(Blue)\EB Blue Photos\03 Concrete\Failures - Cracking (Reddie Fairfield)\DSCN2104.JPG"/>
          <p:cNvPicPr>
            <a:picLocks noChangeAspect="1" noChangeArrowheads="1"/>
          </p:cNvPicPr>
          <p:nvPr/>
        </p:nvPicPr>
        <p:blipFill>
          <a:blip r:embed="rId8" cstate="screen"/>
          <a:srcRect/>
          <a:stretch>
            <a:fillRect/>
          </a:stretch>
        </p:blipFill>
        <p:spPr bwMode="auto">
          <a:xfrm>
            <a:off x="5257800" y="2200275"/>
            <a:ext cx="1943100" cy="1457325"/>
          </a:xfrm>
          <a:prstGeom prst="rect">
            <a:avLst/>
          </a:prstGeom>
          <a:noFill/>
          <a:ln w="9525">
            <a:noFill/>
            <a:miter lim="800000"/>
            <a:headEnd/>
            <a:tailEnd/>
          </a:ln>
        </p:spPr>
      </p:pic>
      <p:pic>
        <p:nvPicPr>
          <p:cNvPr id="10259" name="Picture 6" descr="C:\A_Docs\02ElectronicBlueprint\03Project(Blue)\EB Blue Photos\03 Concrete\Picture 008.jpg"/>
          <p:cNvPicPr>
            <a:picLocks noChangeAspect="1" noChangeArrowheads="1"/>
          </p:cNvPicPr>
          <p:nvPr/>
        </p:nvPicPr>
        <p:blipFill>
          <a:blip r:embed="rId9" cstate="screen"/>
          <a:srcRect/>
          <a:stretch>
            <a:fillRect/>
          </a:stretch>
        </p:blipFill>
        <p:spPr bwMode="auto">
          <a:xfrm>
            <a:off x="7239000" y="1066800"/>
            <a:ext cx="1905000" cy="1552575"/>
          </a:xfrm>
          <a:prstGeom prst="rect">
            <a:avLst/>
          </a:prstGeom>
          <a:noFill/>
          <a:ln w="9525">
            <a:noFill/>
            <a:miter lim="800000"/>
            <a:headEnd/>
            <a:tailEnd/>
          </a:ln>
        </p:spPr>
      </p:pic>
      <p:grpSp>
        <p:nvGrpSpPr>
          <p:cNvPr id="2" name="Group 24"/>
          <p:cNvGrpSpPr>
            <a:grpSpLocks/>
          </p:cNvGrpSpPr>
          <p:nvPr/>
        </p:nvGrpSpPr>
        <p:grpSpPr bwMode="auto">
          <a:xfrm>
            <a:off x="6096000" y="6172200"/>
            <a:ext cx="304800" cy="304800"/>
            <a:chOff x="3168" y="2064"/>
            <a:chExt cx="576" cy="576"/>
          </a:xfrm>
        </p:grpSpPr>
        <p:sp>
          <p:nvSpPr>
            <p:cNvPr id="21" name="AutoShape 25"/>
            <p:cNvSpPr>
              <a:spLocks noChangeArrowheads="1"/>
            </p:cNvSpPr>
            <p:nvPr/>
          </p:nvSpPr>
          <p:spPr bwMode="auto">
            <a:xfrm>
              <a:off x="3168" y="2064"/>
              <a:ext cx="576" cy="576"/>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p>
          </p:txBody>
        </p:sp>
        <p:sp>
          <p:nvSpPr>
            <p:cNvPr id="22" name="Rectangle 26"/>
            <p:cNvSpPr>
              <a:spLocks noChangeArrowheads="1"/>
            </p:cNvSpPr>
            <p:nvPr/>
          </p:nvSpPr>
          <p:spPr bwMode="auto">
            <a:xfrm>
              <a:off x="3264" y="2352"/>
              <a:ext cx="384" cy="192"/>
            </a:xfrm>
            <a:prstGeom prst="rect">
              <a:avLst/>
            </a:prstGeom>
            <a:solidFill>
              <a:srgbClr val="FF6600"/>
            </a:solidFill>
            <a:ln w="9525">
              <a:noFill/>
              <a:miter lim="800000"/>
              <a:headEnd/>
              <a:tailEnd/>
            </a:ln>
            <a:effectLst/>
          </p:spPr>
          <p:txBody>
            <a:bodyPr wrap="none" anchor="ctr"/>
            <a:lstStyle/>
            <a:p>
              <a:endParaRPr lang="en-AU" dirty="0"/>
            </a:p>
          </p:txBody>
        </p:sp>
        <p:sp>
          <p:nvSpPr>
            <p:cNvPr id="23" name="Arc 27"/>
            <p:cNvSpPr>
              <a:spLocks/>
            </p:cNvSpPr>
            <p:nvPr/>
          </p:nvSpPr>
          <p:spPr bwMode="auto">
            <a:xfrm rot="-3361731">
              <a:off x="3378" y="2419"/>
              <a:ext cx="155"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p>
          </p:txBody>
        </p:sp>
      </p:grpSp>
      <p:pic>
        <p:nvPicPr>
          <p:cNvPr id="3" name="00-5-7 11 Too much water">
            <a:hlinkClick r:id="" action="ppaction://media"/>
            <a:extLst>
              <a:ext uri="{FF2B5EF4-FFF2-40B4-BE49-F238E27FC236}">
                <a16:creationId xmlns:a16="http://schemas.microsoft.com/office/drawing/2014/main" id="{4581AC82-0A74-4D65-B40C-28D0E1C0F7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37600" y="295275"/>
            <a:ext cx="406400" cy="406400"/>
          </a:xfrm>
          <a:prstGeom prst="rect">
            <a:avLst/>
          </a:prstGeom>
        </p:spPr>
      </p:pic>
    </p:spTree>
  </p:cSld>
  <p:clrMapOvr>
    <a:masterClrMapping/>
  </p:clrMapOvr>
  <p:transition advTm="5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Text Box 2"/>
          <p:cNvSpPr txBox="1">
            <a:spLocks noChangeArrowheads="1"/>
          </p:cNvSpPr>
          <p:nvPr/>
        </p:nvSpPr>
        <p:spPr bwMode="auto">
          <a:xfrm>
            <a:off x="0" y="0"/>
            <a:ext cx="8763000" cy="1354217"/>
          </a:xfrm>
          <a:prstGeom prst="rect">
            <a:avLst/>
          </a:prstGeom>
          <a:noFill/>
          <a:ln w="9525">
            <a:noFill/>
            <a:miter lim="800000"/>
            <a:headEnd/>
            <a:tailEnd/>
          </a:ln>
          <a:effectLst/>
        </p:spPr>
        <p:txBody>
          <a:bodyPr>
            <a:spAutoFit/>
          </a:bodyPr>
          <a:lstStyle/>
          <a:p>
            <a:pPr eaLnBrk="0" hangingPunct="0">
              <a:spcBef>
                <a:spcPts val="600"/>
              </a:spcBef>
              <a:spcAft>
                <a:spcPts val="0"/>
              </a:spcAft>
            </a:pPr>
            <a:endParaRPr lang="en-US" sz="2000" dirty="0">
              <a:latin typeface="Times New Roman" pitchFamily="18" charset="0"/>
            </a:endParaRPr>
          </a:p>
          <a:p>
            <a:pPr eaLnBrk="0" hangingPunct="0">
              <a:spcBef>
                <a:spcPts val="600"/>
              </a:spcBef>
              <a:spcAft>
                <a:spcPts val="0"/>
              </a:spcAft>
            </a:pPr>
            <a:r>
              <a:rPr lang="en-US" sz="2000" dirty="0">
                <a:latin typeface="Times New Roman" pitchFamily="18" charset="0"/>
              </a:rPr>
              <a:t>Reinforcement Cover in Concrete</a:t>
            </a:r>
          </a:p>
          <a:p>
            <a:pPr eaLnBrk="0" hangingPunct="0">
              <a:spcBef>
                <a:spcPts val="600"/>
              </a:spcBef>
              <a:spcAft>
                <a:spcPts val="0"/>
              </a:spcAft>
            </a:pPr>
            <a:r>
              <a:rPr lang="en-US" sz="1600" b="0" dirty="0">
                <a:latin typeface="Times New Roman" pitchFamily="18" charset="0"/>
              </a:rPr>
              <a:t>Steel reinforcement must be surrounded with sufficient thickness of well-compacted concrete, to prevent corrosion of the steel and spalling of the concrete, commonly known as “concrete cancer”.</a:t>
            </a:r>
          </a:p>
        </p:txBody>
      </p:sp>
      <p:pic>
        <p:nvPicPr>
          <p:cNvPr id="456707" name="Picture 3" descr="India concrete cancer 1"/>
          <p:cNvPicPr>
            <a:picLocks noChangeAspect="1" noChangeArrowheads="1"/>
          </p:cNvPicPr>
          <p:nvPr/>
        </p:nvPicPr>
        <p:blipFill>
          <a:blip r:embed="rId5" cstate="screen"/>
          <a:srcRect/>
          <a:stretch>
            <a:fillRect/>
          </a:stretch>
        </p:blipFill>
        <p:spPr bwMode="auto">
          <a:xfrm>
            <a:off x="0" y="2431584"/>
            <a:ext cx="2895600" cy="2170113"/>
          </a:xfrm>
          <a:prstGeom prst="rect">
            <a:avLst/>
          </a:prstGeom>
          <a:noFill/>
        </p:spPr>
      </p:pic>
      <p:pic>
        <p:nvPicPr>
          <p:cNvPr id="456714" name="Picture 10" descr="Hornsby concrete cancer 1"/>
          <p:cNvPicPr>
            <a:picLocks noChangeAspect="1" noChangeArrowheads="1"/>
          </p:cNvPicPr>
          <p:nvPr/>
        </p:nvPicPr>
        <p:blipFill>
          <a:blip r:embed="rId6" cstate="screen"/>
          <a:srcRect/>
          <a:stretch>
            <a:fillRect/>
          </a:stretch>
        </p:blipFill>
        <p:spPr bwMode="auto">
          <a:xfrm>
            <a:off x="3124200" y="2431584"/>
            <a:ext cx="2895600" cy="2171700"/>
          </a:xfrm>
          <a:prstGeom prst="rect">
            <a:avLst/>
          </a:prstGeom>
          <a:noFill/>
        </p:spPr>
      </p:pic>
      <p:sp>
        <p:nvSpPr>
          <p:cNvPr id="456719" name="Text Box 15"/>
          <p:cNvSpPr txBox="1">
            <a:spLocks noChangeArrowheads="1"/>
          </p:cNvSpPr>
          <p:nvPr/>
        </p:nvSpPr>
        <p:spPr bwMode="auto">
          <a:xfrm>
            <a:off x="76200" y="4679484"/>
            <a:ext cx="2819400" cy="606425"/>
          </a:xfrm>
          <a:prstGeom prst="rect">
            <a:avLst/>
          </a:prstGeom>
          <a:noFill/>
          <a:ln w="25400">
            <a:noFill/>
            <a:miter lim="800000"/>
            <a:headEnd/>
            <a:tailEnd/>
          </a:ln>
          <a:effectLst/>
        </p:spPr>
        <p:txBody>
          <a:bodyPr>
            <a:spAutoFit/>
          </a:bodyPr>
          <a:lstStyle/>
          <a:p>
            <a:pPr eaLnBrk="0" hangingPunct="0"/>
            <a:r>
              <a:rPr lang="en-AU" sz="1600" b="0" dirty="0">
                <a:latin typeface="Times New Roman" pitchFamily="18" charset="0"/>
              </a:rPr>
              <a:t>Suspended concrete roof corrosion (India)</a:t>
            </a:r>
          </a:p>
        </p:txBody>
      </p:sp>
      <p:sp>
        <p:nvSpPr>
          <p:cNvPr id="456720" name="Text Box 16"/>
          <p:cNvSpPr txBox="1">
            <a:spLocks noChangeArrowheads="1"/>
          </p:cNvSpPr>
          <p:nvPr/>
        </p:nvSpPr>
        <p:spPr bwMode="auto">
          <a:xfrm>
            <a:off x="6324600" y="4679484"/>
            <a:ext cx="2819400" cy="606425"/>
          </a:xfrm>
          <a:prstGeom prst="rect">
            <a:avLst/>
          </a:prstGeom>
          <a:noFill/>
          <a:ln w="25400">
            <a:noFill/>
            <a:miter lim="800000"/>
            <a:headEnd/>
            <a:tailEnd/>
          </a:ln>
          <a:effectLst/>
        </p:spPr>
        <p:txBody>
          <a:bodyPr>
            <a:spAutoFit/>
          </a:bodyPr>
          <a:lstStyle/>
          <a:p>
            <a:pPr eaLnBrk="0" hangingPunct="0"/>
            <a:r>
              <a:rPr lang="en-AU" sz="1600" b="0" dirty="0">
                <a:latin typeface="Times New Roman" pitchFamily="18" charset="0"/>
              </a:rPr>
              <a:t>Concrete lintel reinforcement corrosion (India)	</a:t>
            </a:r>
          </a:p>
        </p:txBody>
      </p:sp>
      <p:pic>
        <p:nvPicPr>
          <p:cNvPr id="456721" name="Picture 17" descr="DSCN1160"/>
          <p:cNvPicPr>
            <a:picLocks noChangeAspect="1" noChangeArrowheads="1"/>
          </p:cNvPicPr>
          <p:nvPr/>
        </p:nvPicPr>
        <p:blipFill>
          <a:blip r:embed="rId7" cstate="screen"/>
          <a:srcRect/>
          <a:stretch>
            <a:fillRect/>
          </a:stretch>
        </p:blipFill>
        <p:spPr bwMode="auto">
          <a:xfrm>
            <a:off x="6324600" y="2463334"/>
            <a:ext cx="2819400" cy="2130425"/>
          </a:xfrm>
          <a:prstGeom prst="rect">
            <a:avLst/>
          </a:prstGeom>
          <a:noFill/>
        </p:spPr>
      </p:pic>
      <p:sp>
        <p:nvSpPr>
          <p:cNvPr id="456726" name="Text Box 22"/>
          <p:cNvSpPr txBox="1">
            <a:spLocks noChangeArrowheads="1"/>
          </p:cNvSpPr>
          <p:nvPr/>
        </p:nvSpPr>
        <p:spPr bwMode="auto">
          <a:xfrm>
            <a:off x="3124200" y="4682659"/>
            <a:ext cx="2895600" cy="606425"/>
          </a:xfrm>
          <a:prstGeom prst="rect">
            <a:avLst/>
          </a:prstGeom>
          <a:noFill/>
          <a:ln w="25400">
            <a:noFill/>
            <a:miter lim="800000"/>
            <a:headEnd/>
            <a:tailEnd/>
          </a:ln>
          <a:effectLst/>
        </p:spPr>
        <p:txBody>
          <a:bodyPr>
            <a:spAutoFit/>
          </a:bodyPr>
          <a:lstStyle/>
          <a:p>
            <a:pPr eaLnBrk="0" hangingPunct="0"/>
            <a:r>
              <a:rPr lang="en-AU" sz="1600" b="0" dirty="0">
                <a:latin typeface="Times New Roman" pitchFamily="18" charset="0"/>
              </a:rPr>
              <a:t>Concrete wall corrosion (Australia)</a:t>
            </a:r>
          </a:p>
        </p:txBody>
      </p:sp>
      <p:grpSp>
        <p:nvGrpSpPr>
          <p:cNvPr id="2" name="Group 24"/>
          <p:cNvGrpSpPr>
            <a:grpSpLocks/>
          </p:cNvGrpSpPr>
          <p:nvPr/>
        </p:nvGrpSpPr>
        <p:grpSpPr bwMode="auto">
          <a:xfrm>
            <a:off x="8763000" y="4184184"/>
            <a:ext cx="304800" cy="304800"/>
            <a:chOff x="3168" y="2064"/>
            <a:chExt cx="576" cy="576"/>
          </a:xfrm>
        </p:grpSpPr>
        <p:sp>
          <p:nvSpPr>
            <p:cNvPr id="24" name="AutoShape 25"/>
            <p:cNvSpPr>
              <a:spLocks noChangeArrowheads="1"/>
            </p:cNvSpPr>
            <p:nvPr/>
          </p:nvSpPr>
          <p:spPr bwMode="auto">
            <a:xfrm>
              <a:off x="3168" y="2064"/>
              <a:ext cx="576" cy="576"/>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p>
          </p:txBody>
        </p:sp>
        <p:sp>
          <p:nvSpPr>
            <p:cNvPr id="25" name="Rectangle 26"/>
            <p:cNvSpPr>
              <a:spLocks noChangeArrowheads="1"/>
            </p:cNvSpPr>
            <p:nvPr/>
          </p:nvSpPr>
          <p:spPr bwMode="auto">
            <a:xfrm>
              <a:off x="3264" y="2352"/>
              <a:ext cx="384" cy="192"/>
            </a:xfrm>
            <a:prstGeom prst="rect">
              <a:avLst/>
            </a:prstGeom>
            <a:solidFill>
              <a:srgbClr val="FF6600"/>
            </a:solidFill>
            <a:ln w="9525">
              <a:noFill/>
              <a:miter lim="800000"/>
              <a:headEnd/>
              <a:tailEnd/>
            </a:ln>
            <a:effectLst/>
          </p:spPr>
          <p:txBody>
            <a:bodyPr wrap="none" anchor="ctr"/>
            <a:lstStyle/>
            <a:p>
              <a:endParaRPr lang="en-AU" dirty="0"/>
            </a:p>
          </p:txBody>
        </p:sp>
        <p:sp>
          <p:nvSpPr>
            <p:cNvPr id="26" name="Arc 27"/>
            <p:cNvSpPr>
              <a:spLocks/>
            </p:cNvSpPr>
            <p:nvPr/>
          </p:nvSpPr>
          <p:spPr bwMode="auto">
            <a:xfrm rot="-3361731">
              <a:off x="3378" y="2419"/>
              <a:ext cx="155"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p>
          </p:txBody>
        </p:sp>
      </p:grpSp>
      <p:grpSp>
        <p:nvGrpSpPr>
          <p:cNvPr id="3" name="Group 24"/>
          <p:cNvGrpSpPr>
            <a:grpSpLocks/>
          </p:cNvGrpSpPr>
          <p:nvPr/>
        </p:nvGrpSpPr>
        <p:grpSpPr bwMode="auto">
          <a:xfrm>
            <a:off x="5562600" y="4184184"/>
            <a:ext cx="304800" cy="304800"/>
            <a:chOff x="3168" y="2064"/>
            <a:chExt cx="576" cy="576"/>
          </a:xfrm>
        </p:grpSpPr>
        <p:sp>
          <p:nvSpPr>
            <p:cNvPr id="28" name="AutoShape 25"/>
            <p:cNvSpPr>
              <a:spLocks noChangeArrowheads="1"/>
            </p:cNvSpPr>
            <p:nvPr/>
          </p:nvSpPr>
          <p:spPr bwMode="auto">
            <a:xfrm>
              <a:off x="3168" y="2064"/>
              <a:ext cx="576" cy="576"/>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p>
          </p:txBody>
        </p:sp>
        <p:sp>
          <p:nvSpPr>
            <p:cNvPr id="29" name="Rectangle 26"/>
            <p:cNvSpPr>
              <a:spLocks noChangeArrowheads="1"/>
            </p:cNvSpPr>
            <p:nvPr/>
          </p:nvSpPr>
          <p:spPr bwMode="auto">
            <a:xfrm>
              <a:off x="3264" y="2352"/>
              <a:ext cx="384" cy="192"/>
            </a:xfrm>
            <a:prstGeom prst="rect">
              <a:avLst/>
            </a:prstGeom>
            <a:solidFill>
              <a:srgbClr val="FF6600"/>
            </a:solidFill>
            <a:ln w="9525">
              <a:noFill/>
              <a:miter lim="800000"/>
              <a:headEnd/>
              <a:tailEnd/>
            </a:ln>
            <a:effectLst/>
          </p:spPr>
          <p:txBody>
            <a:bodyPr wrap="none" anchor="ctr"/>
            <a:lstStyle/>
            <a:p>
              <a:endParaRPr lang="en-AU" dirty="0"/>
            </a:p>
          </p:txBody>
        </p:sp>
        <p:sp>
          <p:nvSpPr>
            <p:cNvPr id="30" name="Arc 27"/>
            <p:cNvSpPr>
              <a:spLocks/>
            </p:cNvSpPr>
            <p:nvPr/>
          </p:nvSpPr>
          <p:spPr bwMode="auto">
            <a:xfrm rot="-3361731">
              <a:off x="3378" y="2419"/>
              <a:ext cx="155"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p>
          </p:txBody>
        </p:sp>
      </p:grpSp>
      <p:grpSp>
        <p:nvGrpSpPr>
          <p:cNvPr id="4" name="Group 24"/>
          <p:cNvGrpSpPr>
            <a:grpSpLocks/>
          </p:cNvGrpSpPr>
          <p:nvPr/>
        </p:nvGrpSpPr>
        <p:grpSpPr bwMode="auto">
          <a:xfrm>
            <a:off x="2438400" y="4184184"/>
            <a:ext cx="304800" cy="304800"/>
            <a:chOff x="3168" y="2064"/>
            <a:chExt cx="576" cy="576"/>
          </a:xfrm>
        </p:grpSpPr>
        <p:sp>
          <p:nvSpPr>
            <p:cNvPr id="32" name="AutoShape 25"/>
            <p:cNvSpPr>
              <a:spLocks noChangeArrowheads="1"/>
            </p:cNvSpPr>
            <p:nvPr/>
          </p:nvSpPr>
          <p:spPr bwMode="auto">
            <a:xfrm>
              <a:off x="3168" y="2064"/>
              <a:ext cx="576" cy="576"/>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p>
          </p:txBody>
        </p:sp>
        <p:sp>
          <p:nvSpPr>
            <p:cNvPr id="33" name="Rectangle 26"/>
            <p:cNvSpPr>
              <a:spLocks noChangeArrowheads="1"/>
            </p:cNvSpPr>
            <p:nvPr/>
          </p:nvSpPr>
          <p:spPr bwMode="auto">
            <a:xfrm>
              <a:off x="3264" y="2352"/>
              <a:ext cx="384" cy="192"/>
            </a:xfrm>
            <a:prstGeom prst="rect">
              <a:avLst/>
            </a:prstGeom>
            <a:solidFill>
              <a:srgbClr val="FF6600"/>
            </a:solidFill>
            <a:ln w="9525">
              <a:noFill/>
              <a:miter lim="800000"/>
              <a:headEnd/>
              <a:tailEnd/>
            </a:ln>
            <a:effectLst/>
          </p:spPr>
          <p:txBody>
            <a:bodyPr wrap="none" anchor="ctr"/>
            <a:lstStyle/>
            <a:p>
              <a:endParaRPr lang="en-AU" dirty="0"/>
            </a:p>
          </p:txBody>
        </p:sp>
        <p:sp>
          <p:nvSpPr>
            <p:cNvPr id="34" name="Arc 27"/>
            <p:cNvSpPr>
              <a:spLocks/>
            </p:cNvSpPr>
            <p:nvPr/>
          </p:nvSpPr>
          <p:spPr bwMode="auto">
            <a:xfrm rot="-3361731">
              <a:off x="3378" y="2419"/>
              <a:ext cx="155"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p>
          </p:txBody>
        </p:sp>
      </p:grpSp>
      <p:pic>
        <p:nvPicPr>
          <p:cNvPr id="5" name="00-5-7 12 Concrete cover">
            <a:hlinkClick r:id="" action="ppaction://media"/>
            <a:extLst>
              <a:ext uri="{FF2B5EF4-FFF2-40B4-BE49-F238E27FC236}">
                <a16:creationId xmlns:a16="http://schemas.microsoft.com/office/drawing/2014/main" id="{EFA4CB11-F86F-44F7-9A3B-37B65BCC14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3000" y="270708"/>
            <a:ext cx="406400" cy="406400"/>
          </a:xfrm>
          <a:prstGeom prst="rect">
            <a:avLst/>
          </a:prstGeom>
        </p:spPr>
      </p:pic>
    </p:spTree>
  </p:cSld>
  <p:clrMapOvr>
    <a:masterClrMapping/>
  </p:clrMapOvr>
  <p:transition advTm="5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Text Box 4"/>
          <p:cNvSpPr txBox="1">
            <a:spLocks noChangeArrowheads="1"/>
          </p:cNvSpPr>
          <p:nvPr/>
        </p:nvSpPr>
        <p:spPr bwMode="auto">
          <a:xfrm>
            <a:off x="1" y="0"/>
            <a:ext cx="3947562" cy="1985159"/>
          </a:xfrm>
          <a:prstGeom prst="rect">
            <a:avLst/>
          </a:prstGeom>
          <a:noFill/>
          <a:ln w="9525">
            <a:noFill/>
            <a:miter lim="800000"/>
            <a:headEnd/>
            <a:tailEnd/>
          </a:ln>
          <a:effectLst/>
        </p:spPr>
        <p:txBody>
          <a:bodyPr wrap="square">
            <a:spAutoFit/>
          </a:bodyPr>
          <a:lstStyle/>
          <a:p>
            <a:pPr>
              <a:spcBef>
                <a:spcPts val="600"/>
              </a:spcBef>
            </a:pPr>
            <a:endParaRPr lang="en-US" sz="2000" dirty="0">
              <a:solidFill>
                <a:srgbClr val="000000"/>
              </a:solidFill>
              <a:latin typeface="Times New Roman"/>
            </a:endParaRPr>
          </a:p>
          <a:p>
            <a:pPr>
              <a:spcBef>
                <a:spcPts val="600"/>
              </a:spcBef>
            </a:pPr>
            <a:r>
              <a:rPr lang="en-US" sz="2000" dirty="0">
                <a:solidFill>
                  <a:srgbClr val="000000"/>
                </a:solidFill>
                <a:latin typeface="Times New Roman"/>
              </a:rPr>
              <a:t>Sub-floor Bracing</a:t>
            </a:r>
          </a:p>
          <a:p>
            <a:pPr>
              <a:spcBef>
                <a:spcPts val="600"/>
              </a:spcBef>
            </a:pPr>
            <a:r>
              <a:rPr lang="en-US" sz="1600" b="0" dirty="0">
                <a:solidFill>
                  <a:srgbClr val="000000"/>
                </a:solidFill>
                <a:latin typeface="Times New Roman"/>
              </a:rPr>
              <a:t>Buildings must include adequate sub-floor bracing, that is adequately fixed into the structure. </a:t>
            </a:r>
          </a:p>
          <a:p>
            <a:pPr>
              <a:spcBef>
                <a:spcPts val="600"/>
              </a:spcBef>
            </a:pPr>
            <a:endParaRPr lang="en-US" sz="2000" dirty="0">
              <a:solidFill>
                <a:srgbClr val="000000"/>
              </a:solidFill>
              <a:latin typeface="Times New Roman"/>
            </a:endParaRPr>
          </a:p>
        </p:txBody>
      </p:sp>
      <p:grpSp>
        <p:nvGrpSpPr>
          <p:cNvPr id="2" name="Group 21"/>
          <p:cNvGrpSpPr/>
          <p:nvPr/>
        </p:nvGrpSpPr>
        <p:grpSpPr>
          <a:xfrm>
            <a:off x="0" y="3505200"/>
            <a:ext cx="3886200" cy="3251775"/>
            <a:chOff x="5410200" y="3505314"/>
            <a:chExt cx="3886200" cy="3251775"/>
          </a:xfrm>
        </p:grpSpPr>
        <p:sp>
          <p:nvSpPr>
            <p:cNvPr id="15" name="Text Box 8"/>
            <p:cNvSpPr txBox="1">
              <a:spLocks noChangeArrowheads="1"/>
            </p:cNvSpPr>
            <p:nvPr/>
          </p:nvSpPr>
          <p:spPr bwMode="auto">
            <a:xfrm>
              <a:off x="5410200" y="6172314"/>
              <a:ext cx="3886200" cy="584775"/>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Bolts too close to the end of timber brace</a:t>
              </a:r>
            </a:p>
            <a:p>
              <a:r>
                <a:rPr lang="en-US" sz="1600" b="0" dirty="0">
                  <a:solidFill>
                    <a:srgbClr val="000000"/>
                  </a:solidFill>
                  <a:latin typeface="Times New Roman"/>
                </a:rPr>
                <a:t>Papua New Guinea (Mt Hagen)</a:t>
              </a:r>
              <a:endParaRPr lang="en-US" b="0" dirty="0">
                <a:solidFill>
                  <a:srgbClr val="000000"/>
                </a:solidFill>
              </a:endParaRPr>
            </a:p>
          </p:txBody>
        </p:sp>
        <p:pic>
          <p:nvPicPr>
            <p:cNvPr id="1026" name="Picture 2" descr="C:\Users\user\Documents\04Photos\Partner Housing Australasia\2011 VFH-PNG Hagen\IMG_0976a.jpg"/>
            <p:cNvPicPr>
              <a:picLocks noChangeAspect="1" noChangeArrowheads="1"/>
            </p:cNvPicPr>
            <p:nvPr/>
          </p:nvPicPr>
          <p:blipFill>
            <a:blip r:embed="rId5" cstate="screen"/>
            <a:srcRect/>
            <a:stretch>
              <a:fillRect/>
            </a:stretch>
          </p:blipFill>
          <p:spPr bwMode="auto">
            <a:xfrm>
              <a:off x="5562601" y="3505314"/>
              <a:ext cx="3581400" cy="2690505"/>
            </a:xfrm>
            <a:prstGeom prst="rect">
              <a:avLst/>
            </a:prstGeom>
            <a:noFill/>
          </p:spPr>
        </p:pic>
        <p:grpSp>
          <p:nvGrpSpPr>
            <p:cNvPr id="3" name="Group 15"/>
            <p:cNvGrpSpPr/>
            <p:nvPr/>
          </p:nvGrpSpPr>
          <p:grpSpPr>
            <a:xfrm>
              <a:off x="8153400" y="3886200"/>
              <a:ext cx="304800" cy="304800"/>
              <a:chOff x="5029200" y="5105398"/>
              <a:chExt cx="304800" cy="304800"/>
            </a:xfrm>
          </p:grpSpPr>
          <p:sp>
            <p:nvSpPr>
              <p:cNvPr id="17"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18"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19"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grpSp>
      <p:grpSp>
        <p:nvGrpSpPr>
          <p:cNvPr id="4" name="Group 27"/>
          <p:cNvGrpSpPr/>
          <p:nvPr/>
        </p:nvGrpSpPr>
        <p:grpSpPr>
          <a:xfrm>
            <a:off x="3947562" y="4032679"/>
            <a:ext cx="5181601" cy="3352800"/>
            <a:chOff x="3886203" y="3352800"/>
            <a:chExt cx="5257798" cy="3505200"/>
          </a:xfrm>
        </p:grpSpPr>
        <p:pic>
          <p:nvPicPr>
            <p:cNvPr id="23" name="Picture 9" descr="C:\Users\user\Documents\04Photos\Partner Housing Australasia\HFH Solomons Jun 07\Pailongge Gizo 3.JPG"/>
            <p:cNvPicPr>
              <a:picLocks noChangeAspect="1" noChangeArrowheads="1"/>
            </p:cNvPicPr>
            <p:nvPr/>
          </p:nvPicPr>
          <p:blipFill>
            <a:blip r:embed="rId6" cstate="screen"/>
            <a:srcRect/>
            <a:stretch>
              <a:fillRect/>
            </a:stretch>
          </p:blipFill>
          <p:spPr bwMode="auto">
            <a:xfrm>
              <a:off x="3886203" y="3352800"/>
              <a:ext cx="5257798" cy="3505200"/>
            </a:xfrm>
            <a:prstGeom prst="rect">
              <a:avLst/>
            </a:prstGeom>
            <a:noFill/>
          </p:spPr>
        </p:pic>
        <p:sp>
          <p:nvSpPr>
            <p:cNvPr id="20" name="AutoShape 29"/>
            <p:cNvSpPr>
              <a:spLocks noChangeArrowheads="1"/>
            </p:cNvSpPr>
            <p:nvPr/>
          </p:nvSpPr>
          <p:spPr bwMode="auto">
            <a:xfrm>
              <a:off x="4648200" y="44958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nvGrpSpPr>
            <p:cNvPr id="5" name="Group 10"/>
            <p:cNvGrpSpPr/>
            <p:nvPr/>
          </p:nvGrpSpPr>
          <p:grpSpPr>
            <a:xfrm>
              <a:off x="7054018" y="4314260"/>
              <a:ext cx="438982" cy="2217508"/>
              <a:chOff x="4844218" y="3171258"/>
              <a:chExt cx="438982" cy="2217508"/>
            </a:xfrm>
          </p:grpSpPr>
          <p:sp>
            <p:nvSpPr>
              <p:cNvPr id="25" name="AutoShape 25"/>
              <p:cNvSpPr>
                <a:spLocks noChangeArrowheads="1"/>
              </p:cNvSpPr>
              <p:nvPr/>
            </p:nvSpPr>
            <p:spPr bwMode="auto">
              <a:xfrm>
                <a:off x="4844218" y="317125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26"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27"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grpSp>
      <p:grpSp>
        <p:nvGrpSpPr>
          <p:cNvPr id="6" name="Group 36"/>
          <p:cNvGrpSpPr/>
          <p:nvPr/>
        </p:nvGrpSpPr>
        <p:grpSpPr>
          <a:xfrm>
            <a:off x="3947562" y="583096"/>
            <a:ext cx="5196437" cy="3352799"/>
            <a:chOff x="3947562" y="0"/>
            <a:chExt cx="5196437" cy="3352799"/>
          </a:xfrm>
        </p:grpSpPr>
        <p:pic>
          <p:nvPicPr>
            <p:cNvPr id="1027" name="Picture 3" descr="C:\Users\user\Documents\04Photos\Partner Housing Australasia\HFH Solomons Jun 07\Picture 031.jpg"/>
            <p:cNvPicPr>
              <a:picLocks noChangeAspect="1" noChangeArrowheads="1"/>
            </p:cNvPicPr>
            <p:nvPr/>
          </p:nvPicPr>
          <p:blipFill>
            <a:blip r:embed="rId7" cstate="screen"/>
            <a:srcRect/>
            <a:stretch>
              <a:fillRect/>
            </a:stretch>
          </p:blipFill>
          <p:spPr bwMode="auto">
            <a:xfrm>
              <a:off x="3947562" y="0"/>
              <a:ext cx="5196437" cy="3352799"/>
            </a:xfrm>
            <a:prstGeom prst="rect">
              <a:avLst/>
            </a:prstGeom>
            <a:noFill/>
          </p:spPr>
        </p:pic>
        <p:grpSp>
          <p:nvGrpSpPr>
            <p:cNvPr id="7" name="Group 10"/>
            <p:cNvGrpSpPr/>
            <p:nvPr/>
          </p:nvGrpSpPr>
          <p:grpSpPr>
            <a:xfrm>
              <a:off x="4495800" y="381000"/>
              <a:ext cx="304800" cy="304800"/>
              <a:chOff x="5029200" y="5105398"/>
              <a:chExt cx="304800" cy="304800"/>
            </a:xfrm>
          </p:grpSpPr>
          <p:sp>
            <p:nvSpPr>
              <p:cNvPr id="34"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35"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36"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grpSp>
      <p:sp>
        <p:nvSpPr>
          <p:cNvPr id="38" name="Text Box 9"/>
          <p:cNvSpPr txBox="1">
            <a:spLocks noChangeArrowheads="1"/>
          </p:cNvSpPr>
          <p:nvPr/>
        </p:nvSpPr>
        <p:spPr bwMode="auto">
          <a:xfrm>
            <a:off x="1905000" y="2743200"/>
            <a:ext cx="1981200" cy="584775"/>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Inadequate Bracing</a:t>
            </a:r>
          </a:p>
          <a:p>
            <a:r>
              <a:rPr lang="en-US" sz="1600" b="0" dirty="0">
                <a:solidFill>
                  <a:srgbClr val="000000"/>
                </a:solidFill>
                <a:latin typeface="Times New Roman"/>
              </a:rPr>
              <a:t>(Solomon Islands)</a:t>
            </a:r>
            <a:endParaRPr lang="en-US" b="0" dirty="0">
              <a:solidFill>
                <a:srgbClr val="000000"/>
              </a:solidFill>
            </a:endParaRPr>
          </a:p>
        </p:txBody>
      </p:sp>
      <p:pic>
        <p:nvPicPr>
          <p:cNvPr id="8" name="00-5-7 13 Sub-floor bracing">
            <a:hlinkClick r:id="" action="ppaction://media"/>
            <a:extLst>
              <a:ext uri="{FF2B5EF4-FFF2-40B4-BE49-F238E27FC236}">
                <a16:creationId xmlns:a16="http://schemas.microsoft.com/office/drawing/2014/main" id="{3836EA29-1D70-4E6F-A672-0877DA5069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3375" y="117415"/>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8B13EA-6962-4AEC-9BC9-C2C710C473BF}"/>
              </a:ext>
            </a:extLst>
          </p:cNvPr>
          <p:cNvPicPr>
            <a:picLocks noChangeAspect="1"/>
          </p:cNvPicPr>
          <p:nvPr/>
        </p:nvPicPr>
        <p:blipFill>
          <a:blip r:embed="rId5"/>
          <a:stretch>
            <a:fillRect/>
          </a:stretch>
        </p:blipFill>
        <p:spPr>
          <a:xfrm>
            <a:off x="3553522" y="4442653"/>
            <a:ext cx="5606642" cy="2415348"/>
          </a:xfrm>
          <a:prstGeom prst="rect">
            <a:avLst/>
          </a:prstGeom>
        </p:spPr>
      </p:pic>
      <p:sp>
        <p:nvSpPr>
          <p:cNvPr id="890884" name="Text Box 4"/>
          <p:cNvSpPr txBox="1">
            <a:spLocks noChangeArrowheads="1"/>
          </p:cNvSpPr>
          <p:nvPr/>
        </p:nvSpPr>
        <p:spPr bwMode="auto">
          <a:xfrm>
            <a:off x="0" y="0"/>
            <a:ext cx="4778375" cy="1492716"/>
          </a:xfrm>
          <a:prstGeom prst="rect">
            <a:avLst/>
          </a:prstGeom>
          <a:noFill/>
          <a:ln w="9525">
            <a:noFill/>
            <a:miter lim="800000"/>
            <a:headEnd/>
            <a:tailEnd/>
          </a:ln>
          <a:effectLst/>
        </p:spPr>
        <p:txBody>
          <a:bodyPr wrap="square">
            <a:spAutoFit/>
          </a:bodyPr>
          <a:lstStyle/>
          <a:p>
            <a:pPr>
              <a:spcBef>
                <a:spcPts val="600"/>
              </a:spcBef>
            </a:pPr>
            <a:endParaRPr lang="en-US" sz="2000" dirty="0">
              <a:solidFill>
                <a:srgbClr val="000000"/>
              </a:solidFill>
              <a:latin typeface="Times New Roman"/>
            </a:endParaRPr>
          </a:p>
          <a:p>
            <a:pPr>
              <a:spcBef>
                <a:spcPts val="600"/>
              </a:spcBef>
            </a:pPr>
            <a:r>
              <a:rPr lang="en-US" sz="2000" dirty="0">
                <a:solidFill>
                  <a:srgbClr val="000000"/>
                </a:solidFill>
                <a:latin typeface="Times New Roman"/>
              </a:rPr>
              <a:t>Wall Framing &amp; Bracing</a:t>
            </a:r>
          </a:p>
          <a:p>
            <a:pPr>
              <a:spcBef>
                <a:spcPts val="600"/>
              </a:spcBef>
            </a:pPr>
            <a:r>
              <a:rPr lang="en-US" sz="1600" b="0" dirty="0">
                <a:solidFill>
                  <a:srgbClr val="000000"/>
                </a:solidFill>
                <a:latin typeface="Times New Roman"/>
              </a:rPr>
              <a:t>Buildings must also include adequate wall bracing. </a:t>
            </a:r>
            <a:endParaRPr lang="en-AU" sz="1600" b="0" dirty="0">
              <a:solidFill>
                <a:srgbClr val="000000"/>
              </a:solidFill>
              <a:latin typeface="Times New Roman"/>
            </a:endParaRPr>
          </a:p>
          <a:p>
            <a:pPr>
              <a:spcBef>
                <a:spcPts val="600"/>
              </a:spcBef>
            </a:pPr>
            <a:endParaRPr lang="en-AU" sz="2000" dirty="0">
              <a:solidFill>
                <a:srgbClr val="000000"/>
              </a:solidFill>
              <a:latin typeface="Times New Roman"/>
            </a:endParaRPr>
          </a:p>
        </p:txBody>
      </p:sp>
      <p:sp>
        <p:nvSpPr>
          <p:cNvPr id="10" name="Rectangle 9"/>
          <p:cNvSpPr/>
          <p:nvPr/>
        </p:nvSpPr>
        <p:spPr>
          <a:xfrm>
            <a:off x="3539325" y="4370820"/>
            <a:ext cx="3810000" cy="369332"/>
          </a:xfrm>
          <a:prstGeom prst="rect">
            <a:avLst/>
          </a:prstGeom>
          <a:noFill/>
        </p:spPr>
        <p:txBody>
          <a:bodyPr wrap="square">
            <a:spAutoFit/>
          </a:bodyPr>
          <a:lstStyle/>
          <a:p>
            <a:r>
              <a:rPr lang="en-US" b="0" dirty="0">
                <a:solidFill>
                  <a:srgbClr val="000000"/>
                </a:solidFill>
                <a:latin typeface="Times New Roman"/>
              </a:rPr>
              <a:t>Inadequate Wall Bracing –  Australia</a:t>
            </a:r>
            <a:endParaRPr lang="en-US" b="0" dirty="0">
              <a:solidFill>
                <a:srgbClr val="000000"/>
              </a:solidFill>
            </a:endParaRPr>
          </a:p>
        </p:txBody>
      </p:sp>
      <p:sp>
        <p:nvSpPr>
          <p:cNvPr id="16" name="Line 5"/>
          <p:cNvSpPr>
            <a:spLocks noChangeShapeType="1"/>
          </p:cNvSpPr>
          <p:nvPr/>
        </p:nvSpPr>
        <p:spPr bwMode="auto">
          <a:xfrm>
            <a:off x="4343424" y="-717929"/>
            <a:ext cx="0" cy="0"/>
          </a:xfrm>
          <a:prstGeom prst="line">
            <a:avLst/>
          </a:prstGeom>
          <a:noFill/>
          <a:ln w="12700" cap="rnd">
            <a:solidFill>
              <a:srgbClr val="000000"/>
            </a:solidFill>
            <a:round/>
            <a:headEnd/>
            <a:tailEnd/>
          </a:ln>
          <a:effectLst/>
        </p:spPr>
        <p:txBody>
          <a:bodyPr/>
          <a:lstStyle/>
          <a:p>
            <a:endParaRPr lang="en-AU" dirty="0">
              <a:solidFill>
                <a:srgbClr val="000000"/>
              </a:solidFill>
            </a:endParaRPr>
          </a:p>
        </p:txBody>
      </p:sp>
      <p:sp>
        <p:nvSpPr>
          <p:cNvPr id="17" name="Rectangle 6"/>
          <p:cNvSpPr>
            <a:spLocks noChangeArrowheads="1"/>
          </p:cNvSpPr>
          <p:nvPr/>
        </p:nvSpPr>
        <p:spPr bwMode="auto">
          <a:xfrm>
            <a:off x="-754039" y="937834"/>
            <a:ext cx="9144000" cy="0"/>
          </a:xfrm>
          <a:prstGeom prst="rect">
            <a:avLst/>
          </a:prstGeom>
          <a:noFill/>
          <a:ln w="9525">
            <a:noFill/>
            <a:miter lim="800000"/>
            <a:headEnd/>
            <a:tailEnd/>
          </a:ln>
          <a:effectLst/>
        </p:spPr>
        <p:txBody>
          <a:bodyPr wrap="none" anchor="ctr">
            <a:spAutoFit/>
          </a:bodyPr>
          <a:lstStyle/>
          <a:p>
            <a:pPr lvl="1" indent="90488" algn="ctr">
              <a:spcBef>
                <a:spcPct val="20000"/>
              </a:spcBef>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pPr>
            <a:endParaRPr lang="en-US" sz="1600" dirty="0">
              <a:solidFill>
                <a:srgbClr val="00FF99"/>
              </a:solidFill>
              <a:latin typeface="Times New Roman"/>
            </a:endParaRPr>
          </a:p>
        </p:txBody>
      </p:sp>
      <p:pic>
        <p:nvPicPr>
          <p:cNvPr id="15" name="Picture 2" descr="C:\Users\user\Documents\06RodJohnston\RKJ Photos\2013 PNG Hagen\IMG_4071.JPG"/>
          <p:cNvPicPr>
            <a:picLocks noChangeAspect="1" noChangeArrowheads="1"/>
          </p:cNvPicPr>
          <p:nvPr/>
        </p:nvPicPr>
        <p:blipFill>
          <a:blip r:embed="rId6" cstate="screen"/>
          <a:srcRect/>
          <a:stretch>
            <a:fillRect/>
          </a:stretch>
        </p:blipFill>
        <p:spPr bwMode="auto">
          <a:xfrm>
            <a:off x="5711333" y="1779547"/>
            <a:ext cx="3309842" cy="2367728"/>
          </a:xfrm>
          <a:prstGeom prst="rect">
            <a:avLst/>
          </a:prstGeom>
          <a:noFill/>
        </p:spPr>
      </p:pic>
      <p:sp>
        <p:nvSpPr>
          <p:cNvPr id="19" name="Text Box 10"/>
          <p:cNvSpPr txBox="1">
            <a:spLocks noChangeArrowheads="1"/>
          </p:cNvSpPr>
          <p:nvPr/>
        </p:nvSpPr>
        <p:spPr bwMode="auto">
          <a:xfrm>
            <a:off x="5656775" y="1460126"/>
            <a:ext cx="3488759" cy="338554"/>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Inappropriate Joint in Top Plate  –  PNG</a:t>
            </a:r>
          </a:p>
        </p:txBody>
      </p:sp>
      <p:grpSp>
        <p:nvGrpSpPr>
          <p:cNvPr id="4" name="Group 21"/>
          <p:cNvGrpSpPr/>
          <p:nvPr/>
        </p:nvGrpSpPr>
        <p:grpSpPr>
          <a:xfrm>
            <a:off x="6232943" y="3596096"/>
            <a:ext cx="382137" cy="364487"/>
            <a:chOff x="5154134" y="5589064"/>
            <a:chExt cx="304800" cy="304800"/>
          </a:xfrm>
        </p:grpSpPr>
        <p:sp>
          <p:nvSpPr>
            <p:cNvPr id="22" name="AutoShape 25"/>
            <p:cNvSpPr>
              <a:spLocks noChangeArrowheads="1"/>
            </p:cNvSpPr>
            <p:nvPr/>
          </p:nvSpPr>
          <p:spPr bwMode="auto">
            <a:xfrm>
              <a:off x="5154134" y="5589064"/>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23" name="Rectangle 26"/>
            <p:cNvSpPr>
              <a:spLocks noChangeArrowheads="1"/>
            </p:cNvSpPr>
            <p:nvPr/>
          </p:nvSpPr>
          <p:spPr bwMode="auto">
            <a:xfrm>
              <a:off x="5204934" y="5753565"/>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24" name="Arc 27"/>
            <p:cNvSpPr>
              <a:spLocks/>
            </p:cNvSpPr>
            <p:nvPr/>
          </p:nvSpPr>
          <p:spPr bwMode="auto">
            <a:xfrm rot="18238269">
              <a:off x="5265524" y="5754435"/>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grpSp>
        <p:nvGrpSpPr>
          <p:cNvPr id="5" name="Group 31"/>
          <p:cNvGrpSpPr/>
          <p:nvPr/>
        </p:nvGrpSpPr>
        <p:grpSpPr>
          <a:xfrm>
            <a:off x="2160525" y="1455097"/>
            <a:ext cx="4448043" cy="2692178"/>
            <a:chOff x="0" y="1094819"/>
            <a:chExt cx="3382917" cy="1981648"/>
          </a:xfrm>
        </p:grpSpPr>
        <p:grpSp>
          <p:nvGrpSpPr>
            <p:cNvPr id="6" name="Group 28"/>
            <p:cNvGrpSpPr/>
            <p:nvPr/>
          </p:nvGrpSpPr>
          <p:grpSpPr>
            <a:xfrm>
              <a:off x="0" y="1143000"/>
              <a:ext cx="2659040" cy="1933467"/>
              <a:chOff x="-754039" y="-186116"/>
              <a:chExt cx="2659040" cy="1933467"/>
            </a:xfrm>
          </p:grpSpPr>
          <p:sp>
            <p:nvSpPr>
              <p:cNvPr id="18" name="Rectangle 9"/>
              <p:cNvSpPr>
                <a:spLocks noChangeArrowheads="1"/>
              </p:cNvSpPr>
              <p:nvPr/>
            </p:nvSpPr>
            <p:spPr bwMode="auto">
              <a:xfrm>
                <a:off x="-754039" y="553659"/>
                <a:ext cx="260350" cy="260350"/>
              </a:xfrm>
              <a:prstGeom prst="rect">
                <a:avLst/>
              </a:prstGeom>
              <a:noFill/>
              <a:ln w="9525">
                <a:noFill/>
                <a:miter lim="800000"/>
                <a:headEnd/>
                <a:tailEnd/>
              </a:ln>
              <a:effectLst/>
            </p:spPr>
            <p:txBody>
              <a:bodyPr wrap="none" anchor="ctr">
                <a:spAutoFit/>
              </a:bodyPr>
              <a:lstStyle/>
              <a:p>
                <a:r>
                  <a:rPr lang="en-US" sz="1100" dirty="0">
                    <a:solidFill>
                      <a:srgbClr val="000000"/>
                    </a:solidFill>
                    <a:ea typeface="Times New Roman" pitchFamily="18" charset="0"/>
                    <a:cs typeface="Arial" pitchFamily="34" charset="0"/>
                  </a:rPr>
                  <a:t>  </a:t>
                </a:r>
                <a:r>
                  <a:rPr lang="en-AU" dirty="0">
                    <a:solidFill>
                      <a:srgbClr val="000000"/>
                    </a:solidFill>
                    <a:ea typeface="Times New Roman" pitchFamily="18" charset="0"/>
                    <a:cs typeface="Angsana New" pitchFamily="18" charset="-34"/>
                  </a:rPr>
                  <a:t>       </a:t>
                </a:r>
                <a:endParaRPr lang="en-AU" dirty="0">
                  <a:solidFill>
                    <a:srgbClr val="000000"/>
                  </a:solidFill>
                </a:endParaRPr>
              </a:p>
            </p:txBody>
          </p:sp>
          <p:sp>
            <p:nvSpPr>
              <p:cNvPr id="20" name="Rectangle 12"/>
              <p:cNvSpPr>
                <a:spLocks noChangeArrowheads="1"/>
              </p:cNvSpPr>
              <p:nvPr/>
            </p:nvSpPr>
            <p:spPr bwMode="auto">
              <a:xfrm>
                <a:off x="-754039" y="-186116"/>
                <a:ext cx="260350" cy="260350"/>
              </a:xfrm>
              <a:prstGeom prst="rect">
                <a:avLst/>
              </a:prstGeom>
              <a:noFill/>
              <a:ln w="9525">
                <a:noFill/>
                <a:miter lim="800000"/>
                <a:headEnd/>
                <a:tailEnd/>
              </a:ln>
              <a:effectLst/>
            </p:spPr>
            <p:txBody>
              <a:bodyPr wrap="none" anchor="ctr">
                <a:spAutoFit/>
              </a:bodyPr>
              <a:lstStyle/>
              <a:p>
                <a:r>
                  <a:rPr lang="en-GB" sz="1100" dirty="0">
                    <a:solidFill>
                      <a:srgbClr val="000000"/>
                    </a:solidFill>
                    <a:ea typeface="Times New Roman" pitchFamily="18" charset="0"/>
                    <a:cs typeface="Arial" pitchFamily="34" charset="0"/>
                  </a:rPr>
                  <a:t>  </a:t>
                </a:r>
                <a:endParaRPr lang="en-GB" dirty="0">
                  <a:solidFill>
                    <a:srgbClr val="000000"/>
                  </a:solidFill>
                  <a:ea typeface="Times New Roman" pitchFamily="18" charset="0"/>
                  <a:cs typeface="Arial" pitchFamily="34" charset="0"/>
                </a:endParaRPr>
              </a:p>
            </p:txBody>
          </p:sp>
          <p:pic>
            <p:nvPicPr>
              <p:cNvPr id="25" name="Picture 3" descr="C:\Users\user\Documents\06RodJohnston\RKJ Photos\2013 PNG Hagen\IMG_4066.JPG"/>
              <p:cNvPicPr>
                <a:picLocks noChangeAspect="1" noChangeArrowheads="1"/>
              </p:cNvPicPr>
              <p:nvPr/>
            </p:nvPicPr>
            <p:blipFill>
              <a:blip r:embed="rId7" cstate="screen"/>
              <a:srcRect/>
              <a:stretch>
                <a:fillRect/>
              </a:stretch>
            </p:blipFill>
            <p:spPr bwMode="auto">
              <a:xfrm>
                <a:off x="-754039" y="5165"/>
                <a:ext cx="2659040" cy="1742186"/>
              </a:xfrm>
              <a:prstGeom prst="rect">
                <a:avLst/>
              </a:prstGeom>
              <a:noFill/>
            </p:spPr>
          </p:pic>
        </p:grpSp>
        <p:sp>
          <p:nvSpPr>
            <p:cNvPr id="26" name="Text Box 10"/>
            <p:cNvSpPr txBox="1">
              <a:spLocks noChangeArrowheads="1"/>
            </p:cNvSpPr>
            <p:nvPr/>
          </p:nvSpPr>
          <p:spPr bwMode="auto">
            <a:xfrm>
              <a:off x="182517" y="1094819"/>
              <a:ext cx="3200400" cy="249201"/>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Improvised Connectors – PNG         	 </a:t>
              </a:r>
            </a:p>
          </p:txBody>
        </p:sp>
      </p:grpSp>
      <p:grpSp>
        <p:nvGrpSpPr>
          <p:cNvPr id="7" name="Group 30"/>
          <p:cNvGrpSpPr/>
          <p:nvPr/>
        </p:nvGrpSpPr>
        <p:grpSpPr>
          <a:xfrm>
            <a:off x="0" y="3035569"/>
            <a:ext cx="2286000" cy="3593832"/>
            <a:chOff x="0" y="3915691"/>
            <a:chExt cx="1828800" cy="2713710"/>
          </a:xfrm>
        </p:grpSpPr>
        <p:grpSp>
          <p:nvGrpSpPr>
            <p:cNvPr id="8" name="Group 13"/>
            <p:cNvGrpSpPr/>
            <p:nvPr/>
          </p:nvGrpSpPr>
          <p:grpSpPr>
            <a:xfrm>
              <a:off x="0" y="3915691"/>
              <a:ext cx="1828800" cy="2713710"/>
              <a:chOff x="0" y="2277051"/>
              <a:chExt cx="3048000" cy="4276149"/>
            </a:xfrm>
          </p:grpSpPr>
          <p:pic>
            <p:nvPicPr>
              <p:cNvPr id="3074" name="Picture 2" descr="C:\Users\user\Documents\04Photos\Partner Housing Australasia\2011 VFH-PNG Hagen\IMG_0957 Diagonal wall brace.JPG"/>
              <p:cNvPicPr>
                <a:picLocks noChangeAspect="1" noChangeArrowheads="1"/>
              </p:cNvPicPr>
              <p:nvPr/>
            </p:nvPicPr>
            <p:blipFill>
              <a:blip r:embed="rId8" cstate="print"/>
              <a:srcRect/>
              <a:stretch>
                <a:fillRect/>
              </a:stretch>
            </p:blipFill>
            <p:spPr bwMode="auto">
              <a:xfrm>
                <a:off x="0" y="2971800"/>
                <a:ext cx="2672785" cy="3581400"/>
              </a:xfrm>
              <a:prstGeom prst="rect">
                <a:avLst/>
              </a:prstGeom>
              <a:noFill/>
            </p:spPr>
          </p:pic>
          <p:sp>
            <p:nvSpPr>
              <p:cNvPr id="13" name="Text Box 11"/>
              <p:cNvSpPr txBox="1">
                <a:spLocks noChangeArrowheads="1"/>
              </p:cNvSpPr>
              <p:nvPr/>
            </p:nvSpPr>
            <p:spPr bwMode="auto">
              <a:xfrm>
                <a:off x="0" y="2277051"/>
                <a:ext cx="3048000" cy="921464"/>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Wall Bracing – </a:t>
                </a:r>
              </a:p>
              <a:p>
                <a:r>
                  <a:rPr lang="en-US" sz="1600" b="0" dirty="0">
                    <a:solidFill>
                      <a:srgbClr val="000000"/>
                    </a:solidFill>
                    <a:latin typeface="Times New Roman"/>
                  </a:rPr>
                  <a:t>PNG (Mt Hagen)</a:t>
                </a:r>
              </a:p>
            </p:txBody>
          </p:sp>
        </p:grpSp>
        <p:sp>
          <p:nvSpPr>
            <p:cNvPr id="30" name="AutoShape 29"/>
            <p:cNvSpPr>
              <a:spLocks noChangeArrowheads="1"/>
            </p:cNvSpPr>
            <p:nvPr/>
          </p:nvSpPr>
          <p:spPr bwMode="auto">
            <a:xfrm>
              <a:off x="1066800" y="50292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grpSp>
        <p:nvGrpSpPr>
          <p:cNvPr id="32" name="Group 21">
            <a:extLst>
              <a:ext uri="{FF2B5EF4-FFF2-40B4-BE49-F238E27FC236}">
                <a16:creationId xmlns:a16="http://schemas.microsoft.com/office/drawing/2014/main" id="{A1FBBA6C-4A71-4539-A502-0B767A346790}"/>
              </a:ext>
            </a:extLst>
          </p:cNvPr>
          <p:cNvGrpSpPr/>
          <p:nvPr/>
        </p:nvGrpSpPr>
        <p:grpSpPr>
          <a:xfrm>
            <a:off x="8063676" y="4510216"/>
            <a:ext cx="382137" cy="364487"/>
            <a:chOff x="5154134" y="5589064"/>
            <a:chExt cx="304800" cy="304800"/>
          </a:xfrm>
        </p:grpSpPr>
        <p:sp>
          <p:nvSpPr>
            <p:cNvPr id="33" name="AutoShape 25">
              <a:extLst>
                <a:ext uri="{FF2B5EF4-FFF2-40B4-BE49-F238E27FC236}">
                  <a16:creationId xmlns:a16="http://schemas.microsoft.com/office/drawing/2014/main" id="{14FD6D57-9E46-4261-9EC3-02BDB2F2E2BE}"/>
                </a:ext>
              </a:extLst>
            </p:cNvPr>
            <p:cNvSpPr>
              <a:spLocks noChangeArrowheads="1"/>
            </p:cNvSpPr>
            <p:nvPr/>
          </p:nvSpPr>
          <p:spPr bwMode="auto">
            <a:xfrm>
              <a:off x="5154134" y="5589064"/>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34" name="Rectangle 26">
              <a:extLst>
                <a:ext uri="{FF2B5EF4-FFF2-40B4-BE49-F238E27FC236}">
                  <a16:creationId xmlns:a16="http://schemas.microsoft.com/office/drawing/2014/main" id="{4A44BC76-BCFF-415B-BE16-61D7C3AF7617}"/>
                </a:ext>
              </a:extLst>
            </p:cNvPr>
            <p:cNvSpPr>
              <a:spLocks noChangeArrowheads="1"/>
            </p:cNvSpPr>
            <p:nvPr/>
          </p:nvSpPr>
          <p:spPr bwMode="auto">
            <a:xfrm>
              <a:off x="5204934" y="5753565"/>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35" name="Arc 27">
              <a:extLst>
                <a:ext uri="{FF2B5EF4-FFF2-40B4-BE49-F238E27FC236}">
                  <a16:creationId xmlns:a16="http://schemas.microsoft.com/office/drawing/2014/main" id="{3C62336B-FE27-470B-BED5-2ABAD0BCF027}"/>
                </a:ext>
              </a:extLst>
            </p:cNvPr>
            <p:cNvSpPr>
              <a:spLocks/>
            </p:cNvSpPr>
            <p:nvPr/>
          </p:nvSpPr>
          <p:spPr bwMode="auto">
            <a:xfrm rot="18238269">
              <a:off x="5265524" y="5754435"/>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grpSp>
        <p:nvGrpSpPr>
          <p:cNvPr id="36" name="Group 21">
            <a:extLst>
              <a:ext uri="{FF2B5EF4-FFF2-40B4-BE49-F238E27FC236}">
                <a16:creationId xmlns:a16="http://schemas.microsoft.com/office/drawing/2014/main" id="{F2ABDA15-DF2A-49BC-8FCD-34C0BD5969A5}"/>
              </a:ext>
            </a:extLst>
          </p:cNvPr>
          <p:cNvGrpSpPr/>
          <p:nvPr/>
        </p:nvGrpSpPr>
        <p:grpSpPr>
          <a:xfrm>
            <a:off x="2368881" y="3610566"/>
            <a:ext cx="382137" cy="364487"/>
            <a:chOff x="5154134" y="5589064"/>
            <a:chExt cx="304800" cy="304800"/>
          </a:xfrm>
        </p:grpSpPr>
        <p:sp>
          <p:nvSpPr>
            <p:cNvPr id="37" name="AutoShape 25">
              <a:extLst>
                <a:ext uri="{FF2B5EF4-FFF2-40B4-BE49-F238E27FC236}">
                  <a16:creationId xmlns:a16="http://schemas.microsoft.com/office/drawing/2014/main" id="{EDA1023E-763A-49D4-8379-0DBDC3568599}"/>
                </a:ext>
              </a:extLst>
            </p:cNvPr>
            <p:cNvSpPr>
              <a:spLocks noChangeArrowheads="1"/>
            </p:cNvSpPr>
            <p:nvPr/>
          </p:nvSpPr>
          <p:spPr bwMode="auto">
            <a:xfrm>
              <a:off x="5154134" y="5589064"/>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38" name="Rectangle 26">
              <a:extLst>
                <a:ext uri="{FF2B5EF4-FFF2-40B4-BE49-F238E27FC236}">
                  <a16:creationId xmlns:a16="http://schemas.microsoft.com/office/drawing/2014/main" id="{9CC1490D-13BD-4A7C-A31C-D0D31716AE60}"/>
                </a:ext>
              </a:extLst>
            </p:cNvPr>
            <p:cNvSpPr>
              <a:spLocks noChangeArrowheads="1"/>
            </p:cNvSpPr>
            <p:nvPr/>
          </p:nvSpPr>
          <p:spPr bwMode="auto">
            <a:xfrm>
              <a:off x="5204934" y="5753565"/>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39" name="Arc 27">
              <a:extLst>
                <a:ext uri="{FF2B5EF4-FFF2-40B4-BE49-F238E27FC236}">
                  <a16:creationId xmlns:a16="http://schemas.microsoft.com/office/drawing/2014/main" id="{D2AE92C1-5B78-4B9D-BDBE-2C98038E26A9}"/>
                </a:ext>
              </a:extLst>
            </p:cNvPr>
            <p:cNvSpPr>
              <a:spLocks/>
            </p:cNvSpPr>
            <p:nvPr/>
          </p:nvSpPr>
          <p:spPr bwMode="auto">
            <a:xfrm rot="18238269">
              <a:off x="5265524" y="5754435"/>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pic>
        <p:nvPicPr>
          <p:cNvPr id="14" name="00-5-7 14 Wall bracing">
            <a:hlinkClick r:id="" action="ppaction://media"/>
            <a:extLst>
              <a:ext uri="{FF2B5EF4-FFF2-40B4-BE49-F238E27FC236}">
                <a16:creationId xmlns:a16="http://schemas.microsoft.com/office/drawing/2014/main" id="{2B1278BC-FCAC-4819-B24B-4EA514F739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37600" y="254361"/>
            <a:ext cx="406400" cy="406400"/>
          </a:xfrm>
          <a:prstGeom prst="rect">
            <a:avLst/>
          </a:prstGeom>
        </p:spPr>
      </p:pic>
    </p:spTree>
    <p:extLst>
      <p:ext uri="{BB962C8B-B14F-4D97-AF65-F5344CB8AC3E}">
        <p14:creationId xmlns:p14="http://schemas.microsoft.com/office/powerpoint/2010/main" val="1507750852"/>
      </p:ext>
    </p:extLst>
  </p:cSld>
  <p:clrMapOvr>
    <a:masterClrMapping/>
  </p:clrMapOvr>
  <p:transition advTm="5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279555" name="Text Box 3"/>
          <p:cNvSpPr txBox="1">
            <a:spLocks noChangeArrowheads="1"/>
          </p:cNvSpPr>
          <p:nvPr/>
        </p:nvSpPr>
        <p:spPr bwMode="auto">
          <a:xfrm>
            <a:off x="4648200" y="2209800"/>
            <a:ext cx="4221163" cy="396875"/>
          </a:xfrm>
          <a:prstGeom prst="rect">
            <a:avLst/>
          </a:prstGeom>
          <a:noFill/>
          <a:ln w="9525">
            <a:noFill/>
            <a:miter lim="800000"/>
            <a:headEnd/>
            <a:tailEnd/>
          </a:ln>
          <a:effectLst/>
        </p:spPr>
        <p:txBody>
          <a:bodyPr>
            <a:spAutoFit/>
          </a:bodyPr>
          <a:lstStyle/>
          <a:p>
            <a:pPr eaLnBrk="0" hangingPunct="0"/>
            <a:endParaRPr lang="en-US" sz="1000" dirty="0">
              <a:solidFill>
                <a:srgbClr val="CCCCFF"/>
              </a:solidFill>
            </a:endParaRPr>
          </a:p>
          <a:p>
            <a:pPr eaLnBrk="0" hangingPunct="0"/>
            <a:endParaRPr lang="en-US" sz="1000" dirty="0">
              <a:solidFill>
                <a:srgbClr val="CCCCFF"/>
              </a:solidFill>
            </a:endParaRPr>
          </a:p>
        </p:txBody>
      </p:sp>
      <p:sp>
        <p:nvSpPr>
          <p:cNvPr id="279556" name="Text Box 4"/>
          <p:cNvSpPr txBox="1">
            <a:spLocks noChangeArrowheads="1"/>
          </p:cNvSpPr>
          <p:nvPr/>
        </p:nvSpPr>
        <p:spPr bwMode="auto">
          <a:xfrm>
            <a:off x="0" y="0"/>
            <a:ext cx="8893175" cy="1661993"/>
          </a:xfrm>
          <a:prstGeom prst="rect">
            <a:avLst/>
          </a:prstGeom>
          <a:noFill/>
          <a:ln w="9525">
            <a:noFill/>
            <a:miter lim="800000"/>
            <a:headEnd/>
            <a:tailEnd/>
          </a:ln>
          <a:effectLst/>
        </p:spPr>
        <p:txBody>
          <a:bodyPr>
            <a:spAutoFit/>
          </a:bodyPr>
          <a:lstStyle/>
          <a:p>
            <a:pPr>
              <a:spcBef>
                <a:spcPts val="600"/>
              </a:spcBef>
            </a:pPr>
            <a:endParaRPr lang="en-US" sz="2000" dirty="0">
              <a:solidFill>
                <a:srgbClr val="000000"/>
              </a:solidFill>
              <a:latin typeface="Times New Roman"/>
            </a:endParaRPr>
          </a:p>
          <a:p>
            <a:pPr>
              <a:spcBef>
                <a:spcPts val="600"/>
              </a:spcBef>
            </a:pPr>
            <a:r>
              <a:rPr lang="en-US" sz="2000" dirty="0">
                <a:solidFill>
                  <a:srgbClr val="000000"/>
                </a:solidFill>
                <a:latin typeface="Times New Roman"/>
              </a:rPr>
              <a:t>Anchorage of  Roof Tiles or Roof Sheeting</a:t>
            </a:r>
          </a:p>
          <a:p>
            <a:pPr>
              <a:spcBef>
                <a:spcPts val="600"/>
              </a:spcBef>
            </a:pPr>
            <a:r>
              <a:rPr lang="en-US" sz="1600" b="0" dirty="0">
                <a:solidFill>
                  <a:srgbClr val="000000"/>
                </a:solidFill>
                <a:latin typeface="Times New Roman"/>
              </a:rPr>
              <a:t>The roof framing and cladding (including tiled or steel sheet roofing) must be adequately tied down to the structural frame.</a:t>
            </a:r>
          </a:p>
          <a:p>
            <a:endParaRPr lang="en-GB" sz="2000" dirty="0">
              <a:solidFill>
                <a:srgbClr val="000000"/>
              </a:solidFill>
              <a:latin typeface="Times New Roman"/>
            </a:endParaRPr>
          </a:p>
        </p:txBody>
      </p:sp>
      <p:sp>
        <p:nvSpPr>
          <p:cNvPr id="279557" name="Rectangle 5"/>
          <p:cNvSpPr>
            <a:spLocks noChangeArrowheads="1"/>
          </p:cNvSpPr>
          <p:nvPr/>
        </p:nvSpPr>
        <p:spPr bwMode="auto">
          <a:xfrm>
            <a:off x="0" y="2438400"/>
            <a:ext cx="9144000" cy="0"/>
          </a:xfrm>
          <a:prstGeom prst="rect">
            <a:avLst/>
          </a:prstGeom>
          <a:noFill/>
          <a:ln w="9525">
            <a:noFill/>
            <a:miter lim="800000"/>
            <a:headEnd/>
            <a:tailEnd/>
          </a:ln>
          <a:effectLst/>
        </p:spPr>
        <p:txBody>
          <a:bodyPr wrap="none" anchor="ctr">
            <a:spAutoFit/>
          </a:bodyPr>
          <a:lstStyle/>
          <a:p>
            <a:pPr lvl="1" indent="90488" algn="ctr">
              <a:spcBef>
                <a:spcPct val="20000"/>
              </a:spcBef>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pPr>
            <a:endParaRPr lang="en-US" sz="1600" dirty="0">
              <a:solidFill>
                <a:srgbClr val="00FF99"/>
              </a:solidFill>
              <a:latin typeface="Times New Roman"/>
            </a:endParaRPr>
          </a:p>
        </p:txBody>
      </p:sp>
      <p:sp>
        <p:nvSpPr>
          <p:cNvPr id="279558" name="Line 6"/>
          <p:cNvSpPr>
            <a:spLocks noChangeShapeType="1"/>
          </p:cNvSpPr>
          <p:nvPr/>
        </p:nvSpPr>
        <p:spPr bwMode="auto">
          <a:xfrm>
            <a:off x="5097463" y="2762250"/>
            <a:ext cx="0" cy="0"/>
          </a:xfrm>
          <a:prstGeom prst="line">
            <a:avLst/>
          </a:prstGeom>
          <a:noFill/>
          <a:ln w="12700" cap="rnd">
            <a:solidFill>
              <a:srgbClr val="000000"/>
            </a:solidFill>
            <a:round/>
            <a:headEnd/>
            <a:tailEnd/>
          </a:ln>
          <a:effectLst/>
        </p:spPr>
        <p:txBody>
          <a:bodyPr/>
          <a:lstStyle/>
          <a:p>
            <a:endParaRPr lang="en-AU" dirty="0">
              <a:solidFill>
                <a:srgbClr val="000000"/>
              </a:solidFill>
            </a:endParaRPr>
          </a:p>
        </p:txBody>
      </p:sp>
      <p:sp>
        <p:nvSpPr>
          <p:cNvPr id="279559" name="Rectangle 7"/>
          <p:cNvSpPr>
            <a:spLocks noChangeArrowheads="1"/>
          </p:cNvSpPr>
          <p:nvPr/>
        </p:nvSpPr>
        <p:spPr bwMode="auto">
          <a:xfrm>
            <a:off x="0" y="4418013"/>
            <a:ext cx="9144000" cy="0"/>
          </a:xfrm>
          <a:prstGeom prst="rect">
            <a:avLst/>
          </a:prstGeom>
          <a:noFill/>
          <a:ln w="9525">
            <a:noFill/>
            <a:miter lim="800000"/>
            <a:headEnd/>
            <a:tailEnd/>
          </a:ln>
          <a:effectLst/>
        </p:spPr>
        <p:txBody>
          <a:bodyPr wrap="none" anchor="ctr">
            <a:spAutoFit/>
          </a:bodyPr>
          <a:lstStyle/>
          <a:p>
            <a:pPr lvl="1" indent="90488" algn="ctr">
              <a:spcBef>
                <a:spcPct val="20000"/>
              </a:spcBef>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pPr>
            <a:endParaRPr lang="en-US" sz="1600" dirty="0">
              <a:solidFill>
                <a:srgbClr val="00FF99"/>
              </a:solidFill>
              <a:latin typeface="Times New Roman"/>
            </a:endParaRPr>
          </a:p>
        </p:txBody>
      </p:sp>
      <p:sp>
        <p:nvSpPr>
          <p:cNvPr id="279560" name="Rectangle 8"/>
          <p:cNvSpPr>
            <a:spLocks noChangeArrowheads="1"/>
          </p:cNvSpPr>
          <p:nvPr/>
        </p:nvSpPr>
        <p:spPr bwMode="auto">
          <a:xfrm>
            <a:off x="0" y="-436563"/>
            <a:ext cx="9144000" cy="0"/>
          </a:xfrm>
          <a:prstGeom prst="rect">
            <a:avLst/>
          </a:prstGeom>
          <a:noFill/>
          <a:ln w="9525">
            <a:noFill/>
            <a:miter lim="800000"/>
            <a:headEnd/>
            <a:tailEnd/>
          </a:ln>
          <a:effectLst/>
        </p:spPr>
        <p:txBody>
          <a:bodyPr wrap="none" anchor="ctr">
            <a:spAutoFit/>
          </a:bodyPr>
          <a:lstStyle/>
          <a:p>
            <a:endParaRPr lang="en-AU" dirty="0">
              <a:solidFill>
                <a:srgbClr val="000000"/>
              </a:solidFill>
            </a:endParaRPr>
          </a:p>
        </p:txBody>
      </p:sp>
      <p:sp>
        <p:nvSpPr>
          <p:cNvPr id="279561" name="Rectangle 9"/>
          <p:cNvSpPr>
            <a:spLocks noChangeArrowheads="1"/>
          </p:cNvSpPr>
          <p:nvPr/>
        </p:nvSpPr>
        <p:spPr bwMode="auto">
          <a:xfrm>
            <a:off x="0" y="1201738"/>
            <a:ext cx="260350" cy="260350"/>
          </a:xfrm>
          <a:prstGeom prst="rect">
            <a:avLst/>
          </a:prstGeom>
          <a:noFill/>
          <a:ln w="9525">
            <a:noFill/>
            <a:miter lim="800000"/>
            <a:headEnd/>
            <a:tailEnd/>
          </a:ln>
          <a:effectLst/>
        </p:spPr>
        <p:txBody>
          <a:bodyPr wrap="none" anchor="ctr">
            <a:spAutoFit/>
          </a:bodyPr>
          <a:lstStyle/>
          <a:p>
            <a:r>
              <a:rPr lang="en-US" sz="1100" dirty="0">
                <a:solidFill>
                  <a:srgbClr val="000000"/>
                </a:solidFill>
                <a:ea typeface="Times New Roman" pitchFamily="18" charset="0"/>
                <a:cs typeface="Arial" pitchFamily="34" charset="0"/>
              </a:rPr>
              <a:t>  </a:t>
            </a:r>
            <a:r>
              <a:rPr lang="en-AU" dirty="0">
                <a:solidFill>
                  <a:srgbClr val="000000"/>
                </a:solidFill>
                <a:ea typeface="Times New Roman" pitchFamily="18" charset="0"/>
                <a:cs typeface="Angsana New" pitchFamily="18" charset="-34"/>
              </a:rPr>
              <a:t>   </a:t>
            </a:r>
            <a:endParaRPr lang="en-AU" dirty="0">
              <a:solidFill>
                <a:srgbClr val="000000"/>
              </a:solidFill>
            </a:endParaRPr>
          </a:p>
        </p:txBody>
      </p:sp>
      <p:sp>
        <p:nvSpPr>
          <p:cNvPr id="279562" name="Rectangle 10"/>
          <p:cNvSpPr>
            <a:spLocks noChangeArrowheads="1"/>
          </p:cNvSpPr>
          <p:nvPr/>
        </p:nvSpPr>
        <p:spPr bwMode="auto">
          <a:xfrm>
            <a:off x="0" y="4033838"/>
            <a:ext cx="260350" cy="260350"/>
          </a:xfrm>
          <a:prstGeom prst="rect">
            <a:avLst/>
          </a:prstGeom>
          <a:noFill/>
          <a:ln w="9525">
            <a:noFill/>
            <a:miter lim="800000"/>
            <a:headEnd/>
            <a:tailEnd/>
          </a:ln>
          <a:effectLst/>
        </p:spPr>
        <p:txBody>
          <a:bodyPr wrap="none" anchor="ctr">
            <a:spAutoFit/>
          </a:bodyPr>
          <a:lstStyle/>
          <a:p>
            <a:r>
              <a:rPr lang="en-US" sz="1100" dirty="0">
                <a:solidFill>
                  <a:srgbClr val="000000"/>
                </a:solidFill>
                <a:ea typeface="Times New Roman" pitchFamily="18" charset="0"/>
                <a:cs typeface="Arial" pitchFamily="34" charset="0"/>
              </a:rPr>
              <a:t>  </a:t>
            </a:r>
            <a:r>
              <a:rPr lang="en-AU" dirty="0">
                <a:solidFill>
                  <a:srgbClr val="000000"/>
                </a:solidFill>
                <a:ea typeface="Times New Roman" pitchFamily="18" charset="0"/>
                <a:cs typeface="Angsana New" pitchFamily="18" charset="-34"/>
              </a:rPr>
              <a:t>       </a:t>
            </a:r>
            <a:endParaRPr lang="en-AU" dirty="0">
              <a:solidFill>
                <a:srgbClr val="000000"/>
              </a:solidFill>
            </a:endParaRPr>
          </a:p>
        </p:txBody>
      </p:sp>
      <p:sp>
        <p:nvSpPr>
          <p:cNvPr id="279563" name="Text Box 11"/>
          <p:cNvSpPr txBox="1">
            <a:spLocks noChangeArrowheads="1"/>
          </p:cNvSpPr>
          <p:nvPr/>
        </p:nvSpPr>
        <p:spPr bwMode="auto">
          <a:xfrm>
            <a:off x="0" y="3645408"/>
            <a:ext cx="9144000" cy="336550"/>
          </a:xfrm>
          <a:prstGeom prst="rect">
            <a:avLst/>
          </a:prstGeom>
          <a:noFill/>
          <a:ln w="9525">
            <a:noFill/>
            <a:miter lim="800000"/>
            <a:headEnd/>
            <a:tailEnd/>
          </a:ln>
          <a:effectLst/>
        </p:spPr>
        <p:txBody>
          <a:bodyPr>
            <a:spAutoFit/>
          </a:bodyPr>
          <a:lstStyle/>
          <a:p>
            <a:r>
              <a:rPr lang="en-US" sz="1600" b="0" dirty="0">
                <a:solidFill>
                  <a:srgbClr val="000000"/>
                </a:solidFill>
                <a:latin typeface="Times New Roman"/>
              </a:rPr>
              <a:t>Tiles tied down – Thailand			                      Roof sheeting tied down – Indonesia</a:t>
            </a:r>
          </a:p>
        </p:txBody>
      </p:sp>
      <p:pic>
        <p:nvPicPr>
          <p:cNvPr id="279564" name="Picture 12" descr="Roof tile fixing - Preu Tiou"/>
          <p:cNvPicPr>
            <a:picLocks noChangeAspect="1" noChangeArrowheads="1"/>
          </p:cNvPicPr>
          <p:nvPr/>
        </p:nvPicPr>
        <p:blipFill>
          <a:blip r:embed="rId5" cstate="screen"/>
          <a:srcRect/>
          <a:stretch>
            <a:fillRect/>
          </a:stretch>
        </p:blipFill>
        <p:spPr bwMode="auto">
          <a:xfrm>
            <a:off x="0" y="1664208"/>
            <a:ext cx="4114800" cy="1960563"/>
          </a:xfrm>
          <a:prstGeom prst="rect">
            <a:avLst/>
          </a:prstGeom>
          <a:noFill/>
        </p:spPr>
      </p:pic>
      <p:pic>
        <p:nvPicPr>
          <p:cNvPr id="279565" name="Picture 13" descr="A1 Steel roof &amp; fixings"/>
          <p:cNvPicPr>
            <a:picLocks noChangeAspect="1" noChangeArrowheads="1"/>
          </p:cNvPicPr>
          <p:nvPr/>
        </p:nvPicPr>
        <p:blipFill>
          <a:blip r:embed="rId6" cstate="screen"/>
          <a:srcRect/>
          <a:stretch>
            <a:fillRect/>
          </a:stretch>
        </p:blipFill>
        <p:spPr bwMode="auto">
          <a:xfrm>
            <a:off x="5791200" y="1387983"/>
            <a:ext cx="3352800" cy="2257425"/>
          </a:xfrm>
          <a:prstGeom prst="rect">
            <a:avLst/>
          </a:prstGeom>
          <a:noFill/>
        </p:spPr>
      </p:pic>
      <p:sp>
        <p:nvSpPr>
          <p:cNvPr id="279566" name="Rectangle 14"/>
          <p:cNvSpPr>
            <a:spLocks noChangeArrowheads="1"/>
          </p:cNvSpPr>
          <p:nvPr/>
        </p:nvSpPr>
        <p:spPr bwMode="auto">
          <a:xfrm>
            <a:off x="0" y="1905000"/>
            <a:ext cx="9144000" cy="0"/>
          </a:xfrm>
          <a:prstGeom prst="rect">
            <a:avLst/>
          </a:prstGeom>
          <a:noFill/>
          <a:ln w="9525">
            <a:noFill/>
            <a:miter lim="800000"/>
            <a:headEnd/>
            <a:tailEnd/>
          </a:ln>
          <a:effectLst/>
        </p:spPr>
        <p:txBody>
          <a:bodyPr wrap="none" anchor="ctr">
            <a:spAutoFit/>
          </a:bodyPr>
          <a:lstStyle/>
          <a:p>
            <a:endParaRPr lang="en-AU" dirty="0">
              <a:solidFill>
                <a:srgbClr val="000000"/>
              </a:solidFill>
            </a:endParaRPr>
          </a:p>
        </p:txBody>
      </p:sp>
      <p:sp>
        <p:nvSpPr>
          <p:cNvPr id="279567" name="Rectangle 15"/>
          <p:cNvSpPr>
            <a:spLocks noChangeArrowheads="1"/>
          </p:cNvSpPr>
          <p:nvPr/>
        </p:nvSpPr>
        <p:spPr bwMode="auto">
          <a:xfrm>
            <a:off x="0" y="3294063"/>
            <a:ext cx="260350" cy="260350"/>
          </a:xfrm>
          <a:prstGeom prst="rect">
            <a:avLst/>
          </a:prstGeom>
          <a:noFill/>
          <a:ln w="9525">
            <a:noFill/>
            <a:miter lim="800000"/>
            <a:headEnd/>
            <a:tailEnd/>
          </a:ln>
          <a:effectLst/>
        </p:spPr>
        <p:txBody>
          <a:bodyPr wrap="none" anchor="ctr">
            <a:spAutoFit/>
          </a:bodyPr>
          <a:lstStyle/>
          <a:p>
            <a:r>
              <a:rPr lang="en-GB" sz="1100" dirty="0">
                <a:solidFill>
                  <a:srgbClr val="000000"/>
                </a:solidFill>
                <a:ea typeface="Times New Roman" pitchFamily="18" charset="0"/>
                <a:cs typeface="Arial" pitchFamily="34" charset="0"/>
              </a:rPr>
              <a:t>  </a:t>
            </a:r>
            <a:endParaRPr lang="en-GB" dirty="0">
              <a:solidFill>
                <a:srgbClr val="000000"/>
              </a:solidFill>
              <a:ea typeface="Times New Roman" pitchFamily="18" charset="0"/>
              <a:cs typeface="Arial" pitchFamily="34" charset="0"/>
            </a:endParaRPr>
          </a:p>
        </p:txBody>
      </p:sp>
      <p:sp>
        <p:nvSpPr>
          <p:cNvPr id="279568" name="Rectangle 16"/>
          <p:cNvSpPr>
            <a:spLocks noChangeArrowheads="1"/>
          </p:cNvSpPr>
          <p:nvPr/>
        </p:nvSpPr>
        <p:spPr bwMode="auto">
          <a:xfrm>
            <a:off x="0" y="4830763"/>
            <a:ext cx="9144000" cy="0"/>
          </a:xfrm>
          <a:prstGeom prst="rect">
            <a:avLst/>
          </a:prstGeom>
          <a:noFill/>
          <a:ln w="9525">
            <a:noFill/>
            <a:miter lim="800000"/>
            <a:headEnd/>
            <a:tailEnd/>
          </a:ln>
          <a:effectLst/>
        </p:spPr>
        <p:txBody>
          <a:bodyPr wrap="none" anchor="ctr">
            <a:spAutoFit/>
          </a:bodyPr>
          <a:lstStyle/>
          <a:p>
            <a:endParaRPr lang="en-US" dirty="0">
              <a:solidFill>
                <a:srgbClr val="000000"/>
              </a:solidFill>
            </a:endParaRPr>
          </a:p>
        </p:txBody>
      </p:sp>
      <p:sp>
        <p:nvSpPr>
          <p:cNvPr id="279569" name="Text Box 17"/>
          <p:cNvSpPr txBox="1">
            <a:spLocks noChangeArrowheads="1"/>
          </p:cNvSpPr>
          <p:nvPr/>
        </p:nvSpPr>
        <p:spPr bwMode="auto">
          <a:xfrm>
            <a:off x="0" y="6585458"/>
            <a:ext cx="9448800" cy="336550"/>
          </a:xfrm>
          <a:prstGeom prst="rect">
            <a:avLst/>
          </a:prstGeom>
          <a:noFill/>
          <a:ln w="9525">
            <a:noFill/>
            <a:miter lim="800000"/>
            <a:headEnd/>
            <a:tailEnd/>
          </a:ln>
          <a:effectLst/>
        </p:spPr>
        <p:txBody>
          <a:bodyPr>
            <a:spAutoFit/>
          </a:bodyPr>
          <a:lstStyle/>
          <a:p>
            <a:r>
              <a:rPr lang="en-US" sz="1600" b="0" dirty="0">
                <a:solidFill>
                  <a:srgbClr val="000000"/>
                </a:solidFill>
                <a:latin typeface="Times New Roman"/>
              </a:rPr>
              <a:t>Tiles </a:t>
            </a:r>
            <a:r>
              <a:rPr lang="en-US" sz="1600" b="0" u="sng" dirty="0">
                <a:solidFill>
                  <a:srgbClr val="000000"/>
                </a:solidFill>
                <a:latin typeface="Times New Roman"/>
              </a:rPr>
              <a:t>not</a:t>
            </a:r>
            <a:r>
              <a:rPr lang="en-US" sz="1600" b="0" dirty="0">
                <a:solidFill>
                  <a:srgbClr val="000000"/>
                </a:solidFill>
                <a:latin typeface="Times New Roman"/>
              </a:rPr>
              <a:t> tied down – India			                                 Tiles </a:t>
            </a:r>
            <a:r>
              <a:rPr lang="en-US" sz="1600" b="0" u="sng" dirty="0">
                <a:solidFill>
                  <a:srgbClr val="000000"/>
                </a:solidFill>
                <a:latin typeface="Times New Roman"/>
              </a:rPr>
              <a:t>not</a:t>
            </a:r>
            <a:r>
              <a:rPr lang="en-US" sz="1600" b="0" dirty="0">
                <a:solidFill>
                  <a:srgbClr val="000000"/>
                </a:solidFill>
                <a:latin typeface="Times New Roman"/>
              </a:rPr>
              <a:t> tied down – Sri Lanka	</a:t>
            </a:r>
          </a:p>
        </p:txBody>
      </p:sp>
      <p:pic>
        <p:nvPicPr>
          <p:cNvPr id="279570" name="Picture 18" descr="DSCN1135"/>
          <p:cNvPicPr>
            <a:picLocks noChangeAspect="1" noChangeArrowheads="1"/>
          </p:cNvPicPr>
          <p:nvPr/>
        </p:nvPicPr>
        <p:blipFill>
          <a:blip r:embed="rId7" cstate="screen"/>
          <a:srcRect/>
          <a:stretch>
            <a:fillRect/>
          </a:stretch>
        </p:blipFill>
        <p:spPr bwMode="auto">
          <a:xfrm>
            <a:off x="0" y="4451858"/>
            <a:ext cx="2897188" cy="2165350"/>
          </a:xfrm>
          <a:prstGeom prst="rect">
            <a:avLst/>
          </a:prstGeom>
          <a:noFill/>
        </p:spPr>
      </p:pic>
      <p:pic>
        <p:nvPicPr>
          <p:cNvPr id="279571" name="Picture 19" descr="DSCN0772"/>
          <p:cNvPicPr>
            <a:picLocks noChangeAspect="1" noChangeArrowheads="1"/>
          </p:cNvPicPr>
          <p:nvPr/>
        </p:nvPicPr>
        <p:blipFill>
          <a:blip r:embed="rId8" cstate="screen"/>
          <a:srcRect/>
          <a:stretch>
            <a:fillRect/>
          </a:stretch>
        </p:blipFill>
        <p:spPr bwMode="auto">
          <a:xfrm>
            <a:off x="6248400" y="4423283"/>
            <a:ext cx="2905125" cy="2193925"/>
          </a:xfrm>
          <a:prstGeom prst="rect">
            <a:avLst/>
          </a:prstGeom>
          <a:noFill/>
        </p:spPr>
      </p:pic>
      <p:sp>
        <p:nvSpPr>
          <p:cNvPr id="21" name="AutoShape 29"/>
          <p:cNvSpPr>
            <a:spLocks noChangeArrowheads="1"/>
          </p:cNvSpPr>
          <p:nvPr/>
        </p:nvSpPr>
        <p:spPr bwMode="auto">
          <a:xfrm>
            <a:off x="3733800" y="3264408"/>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nvGrpSpPr>
          <p:cNvPr id="2" name="Group 21"/>
          <p:cNvGrpSpPr/>
          <p:nvPr/>
        </p:nvGrpSpPr>
        <p:grpSpPr>
          <a:xfrm>
            <a:off x="2438400" y="6236208"/>
            <a:ext cx="304800" cy="304800"/>
            <a:chOff x="5029200" y="5105398"/>
            <a:chExt cx="304800" cy="304800"/>
          </a:xfrm>
        </p:grpSpPr>
        <p:sp>
          <p:nvSpPr>
            <p:cNvPr id="23"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24"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25"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grpSp>
        <p:nvGrpSpPr>
          <p:cNvPr id="3" name="Group 25"/>
          <p:cNvGrpSpPr/>
          <p:nvPr/>
        </p:nvGrpSpPr>
        <p:grpSpPr>
          <a:xfrm>
            <a:off x="8763000" y="5562600"/>
            <a:ext cx="304800" cy="304800"/>
            <a:chOff x="5029200" y="5105398"/>
            <a:chExt cx="304800" cy="304800"/>
          </a:xfrm>
        </p:grpSpPr>
        <p:sp>
          <p:nvSpPr>
            <p:cNvPr id="27"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28"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29"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sp>
        <p:nvSpPr>
          <p:cNvPr id="30" name="AutoShape 29"/>
          <p:cNvSpPr>
            <a:spLocks noChangeArrowheads="1"/>
          </p:cNvSpPr>
          <p:nvPr/>
        </p:nvSpPr>
        <p:spPr bwMode="auto">
          <a:xfrm>
            <a:off x="8763000" y="3264408"/>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pic>
        <p:nvPicPr>
          <p:cNvPr id="4" name="00-5-7 15 Roof anchorage">
            <a:hlinkClick r:id="" action="ppaction://media"/>
            <a:extLst>
              <a:ext uri="{FF2B5EF4-FFF2-40B4-BE49-F238E27FC236}">
                <a16:creationId xmlns:a16="http://schemas.microsoft.com/office/drawing/2014/main" id="{EFF8469F-676D-430C-B358-7091B122B7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225800"/>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281604" name="Text Box 4"/>
          <p:cNvSpPr txBox="1">
            <a:spLocks noChangeArrowheads="1"/>
          </p:cNvSpPr>
          <p:nvPr/>
        </p:nvSpPr>
        <p:spPr bwMode="auto">
          <a:xfrm>
            <a:off x="1" y="0"/>
            <a:ext cx="4805362" cy="1354217"/>
          </a:xfrm>
          <a:prstGeom prst="rect">
            <a:avLst/>
          </a:prstGeom>
          <a:noFill/>
          <a:ln w="9525">
            <a:noFill/>
            <a:miter lim="800000"/>
            <a:headEnd/>
            <a:tailEnd/>
          </a:ln>
          <a:effectLst/>
        </p:spPr>
        <p:txBody>
          <a:bodyPr wrap="square">
            <a:spAutoFit/>
          </a:bodyPr>
          <a:lstStyle/>
          <a:p>
            <a:pPr>
              <a:spcBef>
                <a:spcPts val="600"/>
              </a:spcBef>
            </a:pPr>
            <a:endParaRPr lang="en-US" sz="2000" dirty="0">
              <a:solidFill>
                <a:srgbClr val="000000"/>
              </a:solidFill>
              <a:latin typeface="Times New Roman"/>
            </a:endParaRPr>
          </a:p>
          <a:p>
            <a:pPr>
              <a:spcBef>
                <a:spcPts val="600"/>
              </a:spcBef>
            </a:pPr>
            <a:r>
              <a:rPr lang="en-US" sz="2000" dirty="0">
                <a:solidFill>
                  <a:srgbClr val="000000"/>
                </a:solidFill>
                <a:latin typeface="Times New Roman"/>
              </a:rPr>
              <a:t>Anchorage of Roof Framing</a:t>
            </a:r>
          </a:p>
          <a:p>
            <a:pPr>
              <a:spcBef>
                <a:spcPts val="600"/>
              </a:spcBef>
            </a:pPr>
            <a:r>
              <a:rPr lang="en-GB" sz="1600" b="0" dirty="0">
                <a:solidFill>
                  <a:srgbClr val="000000"/>
                </a:solidFill>
                <a:latin typeface="Times New Roman"/>
              </a:rPr>
              <a:t>Roof anchorages must be designed and constructed to resist wind uplift.</a:t>
            </a:r>
          </a:p>
        </p:txBody>
      </p:sp>
      <p:sp>
        <p:nvSpPr>
          <p:cNvPr id="281605" name="Line 5"/>
          <p:cNvSpPr>
            <a:spLocks noChangeShapeType="1"/>
          </p:cNvSpPr>
          <p:nvPr/>
        </p:nvSpPr>
        <p:spPr bwMode="auto">
          <a:xfrm>
            <a:off x="5097463" y="2762250"/>
            <a:ext cx="0" cy="0"/>
          </a:xfrm>
          <a:prstGeom prst="line">
            <a:avLst/>
          </a:prstGeom>
          <a:noFill/>
          <a:ln w="12700" cap="rnd">
            <a:solidFill>
              <a:srgbClr val="000000"/>
            </a:solidFill>
            <a:round/>
            <a:headEnd/>
            <a:tailEnd/>
          </a:ln>
          <a:effectLst/>
        </p:spPr>
        <p:txBody>
          <a:bodyPr/>
          <a:lstStyle/>
          <a:p>
            <a:endParaRPr lang="en-AU" dirty="0">
              <a:solidFill>
                <a:srgbClr val="000000"/>
              </a:solidFill>
            </a:endParaRPr>
          </a:p>
        </p:txBody>
      </p:sp>
      <p:sp>
        <p:nvSpPr>
          <p:cNvPr id="281606" name="Rectangle 6"/>
          <p:cNvSpPr>
            <a:spLocks noChangeArrowheads="1"/>
          </p:cNvSpPr>
          <p:nvPr/>
        </p:nvSpPr>
        <p:spPr bwMode="auto">
          <a:xfrm>
            <a:off x="0" y="4418013"/>
            <a:ext cx="9144000" cy="0"/>
          </a:xfrm>
          <a:prstGeom prst="rect">
            <a:avLst/>
          </a:prstGeom>
          <a:noFill/>
          <a:ln w="9525">
            <a:noFill/>
            <a:miter lim="800000"/>
            <a:headEnd/>
            <a:tailEnd/>
          </a:ln>
          <a:effectLst/>
        </p:spPr>
        <p:txBody>
          <a:bodyPr wrap="none" anchor="ctr">
            <a:spAutoFit/>
          </a:bodyPr>
          <a:lstStyle/>
          <a:p>
            <a:pPr lvl="1" indent="90488" algn="ctr">
              <a:spcBef>
                <a:spcPct val="20000"/>
              </a:spcBef>
              <a:tabLst>
                <a:tab pos="355600" algn="l"/>
                <a:tab pos="723900" algn="l"/>
                <a:tab pos="1079500" algn="l"/>
                <a:tab pos="1435100" algn="l"/>
                <a:tab pos="1790700" algn="l"/>
                <a:tab pos="2159000" algn="l"/>
                <a:tab pos="2514600" algn="l"/>
                <a:tab pos="2870200" algn="l"/>
                <a:tab pos="3225800" algn="l"/>
                <a:tab pos="3683000" algn="l"/>
                <a:tab pos="4038600" algn="l"/>
                <a:tab pos="4394200" algn="l"/>
                <a:tab pos="4749800" algn="l"/>
                <a:tab pos="5118100" algn="l"/>
                <a:tab pos="5473700" algn="l"/>
                <a:tab pos="5829300" algn="l"/>
                <a:tab pos="6184900" algn="l"/>
              </a:tabLst>
            </a:pPr>
            <a:endParaRPr lang="en-US" sz="1600" dirty="0">
              <a:solidFill>
                <a:srgbClr val="00FF99"/>
              </a:solidFill>
              <a:latin typeface="Times New Roman"/>
            </a:endParaRPr>
          </a:p>
        </p:txBody>
      </p:sp>
      <p:sp>
        <p:nvSpPr>
          <p:cNvPr id="281607" name="Rectangle 7"/>
          <p:cNvSpPr>
            <a:spLocks noChangeArrowheads="1"/>
          </p:cNvSpPr>
          <p:nvPr/>
        </p:nvSpPr>
        <p:spPr bwMode="auto">
          <a:xfrm>
            <a:off x="0" y="-436563"/>
            <a:ext cx="9144000" cy="0"/>
          </a:xfrm>
          <a:prstGeom prst="rect">
            <a:avLst/>
          </a:prstGeom>
          <a:noFill/>
          <a:ln w="9525">
            <a:noFill/>
            <a:miter lim="800000"/>
            <a:headEnd/>
            <a:tailEnd/>
          </a:ln>
          <a:effectLst/>
        </p:spPr>
        <p:txBody>
          <a:bodyPr wrap="none" anchor="ctr">
            <a:spAutoFit/>
          </a:bodyPr>
          <a:lstStyle/>
          <a:p>
            <a:endParaRPr lang="en-AU" dirty="0">
              <a:solidFill>
                <a:srgbClr val="000000"/>
              </a:solidFill>
            </a:endParaRPr>
          </a:p>
        </p:txBody>
      </p:sp>
      <p:sp>
        <p:nvSpPr>
          <p:cNvPr id="281608" name="Rectangle 8"/>
          <p:cNvSpPr>
            <a:spLocks noChangeArrowheads="1"/>
          </p:cNvSpPr>
          <p:nvPr/>
        </p:nvSpPr>
        <p:spPr bwMode="auto">
          <a:xfrm>
            <a:off x="0" y="1201738"/>
            <a:ext cx="260350" cy="260350"/>
          </a:xfrm>
          <a:prstGeom prst="rect">
            <a:avLst/>
          </a:prstGeom>
          <a:noFill/>
          <a:ln w="9525">
            <a:noFill/>
            <a:miter lim="800000"/>
            <a:headEnd/>
            <a:tailEnd/>
          </a:ln>
          <a:effectLst/>
        </p:spPr>
        <p:txBody>
          <a:bodyPr wrap="none" anchor="ctr">
            <a:spAutoFit/>
          </a:bodyPr>
          <a:lstStyle/>
          <a:p>
            <a:r>
              <a:rPr lang="en-US" sz="1100" dirty="0">
                <a:solidFill>
                  <a:srgbClr val="000000"/>
                </a:solidFill>
                <a:ea typeface="Times New Roman" pitchFamily="18" charset="0"/>
                <a:cs typeface="Arial" pitchFamily="34" charset="0"/>
              </a:rPr>
              <a:t>  </a:t>
            </a:r>
            <a:r>
              <a:rPr lang="en-AU" dirty="0">
                <a:solidFill>
                  <a:srgbClr val="000000"/>
                </a:solidFill>
                <a:ea typeface="Times New Roman" pitchFamily="18" charset="0"/>
                <a:cs typeface="Angsana New" pitchFamily="18" charset="-34"/>
              </a:rPr>
              <a:t>   </a:t>
            </a:r>
            <a:endParaRPr lang="en-AU" dirty="0">
              <a:solidFill>
                <a:srgbClr val="000000"/>
              </a:solidFill>
            </a:endParaRPr>
          </a:p>
        </p:txBody>
      </p:sp>
      <p:sp>
        <p:nvSpPr>
          <p:cNvPr id="281609" name="Rectangle 9"/>
          <p:cNvSpPr>
            <a:spLocks noChangeArrowheads="1"/>
          </p:cNvSpPr>
          <p:nvPr/>
        </p:nvSpPr>
        <p:spPr bwMode="auto">
          <a:xfrm>
            <a:off x="0" y="4033838"/>
            <a:ext cx="260350" cy="260350"/>
          </a:xfrm>
          <a:prstGeom prst="rect">
            <a:avLst/>
          </a:prstGeom>
          <a:noFill/>
          <a:ln w="9525">
            <a:noFill/>
            <a:miter lim="800000"/>
            <a:headEnd/>
            <a:tailEnd/>
          </a:ln>
          <a:effectLst/>
        </p:spPr>
        <p:txBody>
          <a:bodyPr wrap="none" anchor="ctr">
            <a:spAutoFit/>
          </a:bodyPr>
          <a:lstStyle/>
          <a:p>
            <a:r>
              <a:rPr lang="en-US" sz="1100" dirty="0">
                <a:solidFill>
                  <a:srgbClr val="000000"/>
                </a:solidFill>
                <a:ea typeface="Times New Roman" pitchFamily="18" charset="0"/>
                <a:cs typeface="Arial" pitchFamily="34" charset="0"/>
              </a:rPr>
              <a:t>  </a:t>
            </a:r>
            <a:r>
              <a:rPr lang="en-AU" dirty="0">
                <a:solidFill>
                  <a:srgbClr val="000000"/>
                </a:solidFill>
                <a:ea typeface="Times New Roman" pitchFamily="18" charset="0"/>
                <a:cs typeface="Angsana New" pitchFamily="18" charset="-34"/>
              </a:rPr>
              <a:t>       </a:t>
            </a:r>
            <a:endParaRPr lang="en-AU" dirty="0">
              <a:solidFill>
                <a:srgbClr val="000000"/>
              </a:solidFill>
            </a:endParaRPr>
          </a:p>
        </p:txBody>
      </p:sp>
      <p:sp>
        <p:nvSpPr>
          <p:cNvPr id="281610" name="Text Box 10"/>
          <p:cNvSpPr txBox="1">
            <a:spLocks noChangeArrowheads="1"/>
          </p:cNvSpPr>
          <p:nvPr/>
        </p:nvSpPr>
        <p:spPr bwMode="auto">
          <a:xfrm>
            <a:off x="5524500" y="3397250"/>
            <a:ext cx="3619500" cy="338554"/>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Welded Reinforcement - Thailand</a:t>
            </a:r>
          </a:p>
        </p:txBody>
      </p:sp>
      <p:sp>
        <p:nvSpPr>
          <p:cNvPr id="281611" name="Rectangle 11"/>
          <p:cNvSpPr>
            <a:spLocks noChangeArrowheads="1"/>
          </p:cNvSpPr>
          <p:nvPr/>
        </p:nvSpPr>
        <p:spPr bwMode="auto">
          <a:xfrm>
            <a:off x="0" y="1905000"/>
            <a:ext cx="9144000" cy="0"/>
          </a:xfrm>
          <a:prstGeom prst="rect">
            <a:avLst/>
          </a:prstGeom>
          <a:noFill/>
          <a:ln w="9525">
            <a:noFill/>
            <a:miter lim="800000"/>
            <a:headEnd/>
            <a:tailEnd/>
          </a:ln>
          <a:effectLst/>
        </p:spPr>
        <p:txBody>
          <a:bodyPr wrap="none" anchor="ctr">
            <a:spAutoFit/>
          </a:bodyPr>
          <a:lstStyle/>
          <a:p>
            <a:endParaRPr lang="en-AU" dirty="0">
              <a:solidFill>
                <a:srgbClr val="000000"/>
              </a:solidFill>
            </a:endParaRPr>
          </a:p>
        </p:txBody>
      </p:sp>
      <p:sp>
        <p:nvSpPr>
          <p:cNvPr id="281612" name="Rectangle 12"/>
          <p:cNvSpPr>
            <a:spLocks noChangeArrowheads="1"/>
          </p:cNvSpPr>
          <p:nvPr/>
        </p:nvSpPr>
        <p:spPr bwMode="auto">
          <a:xfrm>
            <a:off x="0" y="3294063"/>
            <a:ext cx="260350" cy="260350"/>
          </a:xfrm>
          <a:prstGeom prst="rect">
            <a:avLst/>
          </a:prstGeom>
          <a:noFill/>
          <a:ln w="9525">
            <a:noFill/>
            <a:miter lim="800000"/>
            <a:headEnd/>
            <a:tailEnd/>
          </a:ln>
          <a:effectLst/>
        </p:spPr>
        <p:txBody>
          <a:bodyPr wrap="none" anchor="ctr">
            <a:spAutoFit/>
          </a:bodyPr>
          <a:lstStyle/>
          <a:p>
            <a:r>
              <a:rPr lang="en-GB" sz="1100" dirty="0">
                <a:solidFill>
                  <a:srgbClr val="000000"/>
                </a:solidFill>
                <a:ea typeface="Times New Roman" pitchFamily="18" charset="0"/>
                <a:cs typeface="Arial" pitchFamily="34" charset="0"/>
              </a:rPr>
              <a:t>  </a:t>
            </a:r>
            <a:endParaRPr lang="en-GB" dirty="0">
              <a:solidFill>
                <a:srgbClr val="000000"/>
              </a:solidFill>
              <a:ea typeface="Times New Roman" pitchFamily="18" charset="0"/>
              <a:cs typeface="Arial" pitchFamily="34" charset="0"/>
            </a:endParaRPr>
          </a:p>
        </p:txBody>
      </p:sp>
      <p:pic>
        <p:nvPicPr>
          <p:cNvPr id="281614" name="Picture 14" descr="DSCN1140"/>
          <p:cNvPicPr>
            <a:picLocks noChangeAspect="1" noChangeArrowheads="1"/>
          </p:cNvPicPr>
          <p:nvPr/>
        </p:nvPicPr>
        <p:blipFill>
          <a:blip r:embed="rId5" cstate="screen"/>
          <a:srcRect/>
          <a:stretch>
            <a:fillRect/>
          </a:stretch>
        </p:blipFill>
        <p:spPr bwMode="auto">
          <a:xfrm>
            <a:off x="0" y="1371599"/>
            <a:ext cx="3293892" cy="2463381"/>
          </a:xfrm>
          <a:prstGeom prst="rect">
            <a:avLst/>
          </a:prstGeom>
          <a:noFill/>
          <a:ln w="9525">
            <a:noFill/>
            <a:miter lim="800000"/>
            <a:headEnd/>
            <a:tailEnd/>
          </a:ln>
        </p:spPr>
      </p:pic>
      <p:pic>
        <p:nvPicPr>
          <p:cNvPr id="281615" name="Picture 15" descr="Picture 395"/>
          <p:cNvPicPr>
            <a:picLocks noChangeAspect="1" noChangeArrowheads="1"/>
          </p:cNvPicPr>
          <p:nvPr/>
        </p:nvPicPr>
        <p:blipFill>
          <a:blip r:embed="rId6" cstate="screen"/>
          <a:srcRect/>
          <a:stretch>
            <a:fillRect/>
          </a:stretch>
        </p:blipFill>
        <p:spPr bwMode="auto">
          <a:xfrm>
            <a:off x="-1" y="4191000"/>
            <a:ext cx="2735407" cy="2057400"/>
          </a:xfrm>
          <a:prstGeom prst="rect">
            <a:avLst/>
          </a:prstGeom>
          <a:noFill/>
          <a:ln w="9525">
            <a:noFill/>
            <a:miter lim="800000"/>
            <a:headEnd/>
            <a:tailEnd/>
          </a:ln>
        </p:spPr>
      </p:pic>
      <p:pic>
        <p:nvPicPr>
          <p:cNvPr id="281616" name="Picture 16" descr="Picture 396"/>
          <p:cNvPicPr>
            <a:picLocks noChangeAspect="1" noChangeArrowheads="1"/>
          </p:cNvPicPr>
          <p:nvPr/>
        </p:nvPicPr>
        <p:blipFill>
          <a:blip r:embed="rId7" cstate="screen"/>
          <a:srcRect/>
          <a:stretch>
            <a:fillRect/>
          </a:stretch>
        </p:blipFill>
        <p:spPr bwMode="auto">
          <a:xfrm>
            <a:off x="2819400" y="4191000"/>
            <a:ext cx="1985962" cy="2667000"/>
          </a:xfrm>
          <a:prstGeom prst="rect">
            <a:avLst/>
          </a:prstGeom>
          <a:noFill/>
          <a:ln w="9525">
            <a:noFill/>
            <a:miter lim="800000"/>
            <a:headEnd/>
            <a:tailEnd/>
          </a:ln>
        </p:spPr>
      </p:pic>
      <p:pic>
        <p:nvPicPr>
          <p:cNvPr id="281617" name="Picture 17" descr="DSCN0091"/>
          <p:cNvPicPr>
            <a:picLocks noChangeAspect="1" noChangeArrowheads="1"/>
          </p:cNvPicPr>
          <p:nvPr/>
        </p:nvPicPr>
        <p:blipFill>
          <a:blip r:embed="rId8" cstate="screen"/>
          <a:srcRect/>
          <a:stretch>
            <a:fillRect/>
          </a:stretch>
        </p:blipFill>
        <p:spPr bwMode="auto">
          <a:xfrm>
            <a:off x="5524500" y="647700"/>
            <a:ext cx="3619500" cy="2705100"/>
          </a:xfrm>
          <a:prstGeom prst="rect">
            <a:avLst/>
          </a:prstGeom>
          <a:noFill/>
          <a:ln w="9525">
            <a:noFill/>
            <a:miter lim="800000"/>
            <a:headEnd/>
            <a:tailEnd/>
          </a:ln>
        </p:spPr>
      </p:pic>
      <p:pic>
        <p:nvPicPr>
          <p:cNvPr id="19" name="Picture 14" descr="Picture 239"/>
          <p:cNvPicPr>
            <a:picLocks noChangeAspect="1" noChangeArrowheads="1"/>
          </p:cNvPicPr>
          <p:nvPr/>
        </p:nvPicPr>
        <p:blipFill>
          <a:blip r:embed="rId9" cstate="screen"/>
          <a:srcRect/>
          <a:stretch>
            <a:fillRect/>
          </a:stretch>
        </p:blipFill>
        <p:spPr bwMode="auto">
          <a:xfrm>
            <a:off x="5486400" y="3734628"/>
            <a:ext cx="3657600" cy="2742372"/>
          </a:xfrm>
          <a:prstGeom prst="rect">
            <a:avLst/>
          </a:prstGeom>
          <a:noFill/>
        </p:spPr>
      </p:pic>
      <p:sp>
        <p:nvSpPr>
          <p:cNvPr id="20" name="Text Box 13"/>
          <p:cNvSpPr txBox="1">
            <a:spLocks noChangeArrowheads="1"/>
          </p:cNvSpPr>
          <p:nvPr/>
        </p:nvSpPr>
        <p:spPr bwMode="auto">
          <a:xfrm>
            <a:off x="152400" y="6369050"/>
            <a:ext cx="9448800" cy="336550"/>
          </a:xfrm>
          <a:prstGeom prst="rect">
            <a:avLst/>
          </a:prstGeom>
          <a:noFill/>
          <a:ln w="9525">
            <a:noFill/>
            <a:miter lim="800000"/>
            <a:headEnd/>
            <a:tailEnd/>
          </a:ln>
          <a:effectLst/>
        </p:spPr>
        <p:txBody>
          <a:bodyPr>
            <a:spAutoFit/>
          </a:bodyPr>
          <a:lstStyle/>
          <a:p>
            <a:r>
              <a:rPr lang="en-US" sz="1600" b="0" dirty="0">
                <a:solidFill>
                  <a:srgbClr val="000000"/>
                </a:solidFill>
                <a:latin typeface="Times New Roman"/>
              </a:rPr>
              <a:t>Bent reinforcement – Aceh 	</a:t>
            </a:r>
          </a:p>
        </p:txBody>
      </p:sp>
      <p:sp>
        <p:nvSpPr>
          <p:cNvPr id="21" name="Text Box 10"/>
          <p:cNvSpPr txBox="1">
            <a:spLocks noChangeArrowheads="1"/>
          </p:cNvSpPr>
          <p:nvPr/>
        </p:nvSpPr>
        <p:spPr bwMode="auto">
          <a:xfrm>
            <a:off x="6096000" y="6521450"/>
            <a:ext cx="2133600" cy="336550"/>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Framed Roof - Aceh</a:t>
            </a:r>
          </a:p>
        </p:txBody>
      </p:sp>
      <p:grpSp>
        <p:nvGrpSpPr>
          <p:cNvPr id="2" name="Group 21"/>
          <p:cNvGrpSpPr/>
          <p:nvPr/>
        </p:nvGrpSpPr>
        <p:grpSpPr>
          <a:xfrm>
            <a:off x="2209800" y="2895600"/>
            <a:ext cx="304800" cy="304800"/>
            <a:chOff x="5029200" y="5105398"/>
            <a:chExt cx="304800" cy="304800"/>
          </a:xfrm>
        </p:grpSpPr>
        <p:sp>
          <p:nvSpPr>
            <p:cNvPr id="23"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24"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25"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sp>
        <p:nvSpPr>
          <p:cNvPr id="26" name="AutoShape 29"/>
          <p:cNvSpPr>
            <a:spLocks noChangeArrowheads="1"/>
          </p:cNvSpPr>
          <p:nvPr/>
        </p:nvSpPr>
        <p:spPr bwMode="auto">
          <a:xfrm>
            <a:off x="8763000" y="60960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sp>
        <p:nvSpPr>
          <p:cNvPr id="27" name="AutoShape 29"/>
          <p:cNvSpPr>
            <a:spLocks noChangeArrowheads="1"/>
          </p:cNvSpPr>
          <p:nvPr/>
        </p:nvSpPr>
        <p:spPr bwMode="auto">
          <a:xfrm>
            <a:off x="2362200" y="58674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sp>
        <p:nvSpPr>
          <p:cNvPr id="28" name="AutoShape 29"/>
          <p:cNvSpPr>
            <a:spLocks noChangeArrowheads="1"/>
          </p:cNvSpPr>
          <p:nvPr/>
        </p:nvSpPr>
        <p:spPr bwMode="auto">
          <a:xfrm>
            <a:off x="8763000" y="29718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sp>
        <p:nvSpPr>
          <p:cNvPr id="29" name="Text Box 10">
            <a:extLst>
              <a:ext uri="{FF2B5EF4-FFF2-40B4-BE49-F238E27FC236}">
                <a16:creationId xmlns:a16="http://schemas.microsoft.com/office/drawing/2014/main" id="{D6D9449A-95A1-4D2A-837D-C636BF66FCE7}"/>
              </a:ext>
            </a:extLst>
          </p:cNvPr>
          <p:cNvSpPr txBox="1">
            <a:spLocks noChangeArrowheads="1"/>
          </p:cNvSpPr>
          <p:nvPr/>
        </p:nvSpPr>
        <p:spPr bwMode="auto">
          <a:xfrm>
            <a:off x="152400" y="3834984"/>
            <a:ext cx="1776984" cy="338554"/>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Skew Nail - India</a:t>
            </a:r>
          </a:p>
        </p:txBody>
      </p:sp>
      <p:pic>
        <p:nvPicPr>
          <p:cNvPr id="3" name="00-5-7 16 Roof anchorage design">
            <a:hlinkClick r:id="" action="ppaction://media"/>
            <a:extLst>
              <a:ext uri="{FF2B5EF4-FFF2-40B4-BE49-F238E27FC236}">
                <a16:creationId xmlns:a16="http://schemas.microsoft.com/office/drawing/2014/main" id="{6C9EC99A-A530-4557-AF80-FFBC8D58F7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35568" y="260887"/>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300036" name="Text Box 4"/>
          <p:cNvSpPr txBox="1">
            <a:spLocks noChangeArrowheads="1"/>
          </p:cNvSpPr>
          <p:nvPr/>
        </p:nvSpPr>
        <p:spPr bwMode="auto">
          <a:xfrm>
            <a:off x="0" y="0"/>
            <a:ext cx="4625975" cy="1354217"/>
          </a:xfrm>
          <a:prstGeom prst="rect">
            <a:avLst/>
          </a:prstGeom>
          <a:noFill/>
          <a:ln w="9525">
            <a:noFill/>
            <a:miter lim="800000"/>
            <a:headEnd/>
            <a:tailEnd/>
          </a:ln>
          <a:effectLst/>
        </p:spPr>
        <p:txBody>
          <a:bodyPr wrap="square">
            <a:spAutoFit/>
          </a:bodyPr>
          <a:lstStyle/>
          <a:p>
            <a:pPr>
              <a:spcBef>
                <a:spcPts val="600"/>
              </a:spcBef>
            </a:pPr>
            <a:endParaRPr lang="en-US" sz="2000" dirty="0">
              <a:solidFill>
                <a:srgbClr val="000000"/>
              </a:solidFill>
              <a:latin typeface="Times New Roman"/>
            </a:endParaRPr>
          </a:p>
          <a:p>
            <a:pPr>
              <a:spcBef>
                <a:spcPts val="600"/>
              </a:spcBef>
            </a:pPr>
            <a:r>
              <a:rPr lang="en-US" sz="2000" dirty="0">
                <a:solidFill>
                  <a:srgbClr val="000000"/>
                </a:solidFill>
                <a:latin typeface="Times New Roman"/>
              </a:rPr>
              <a:t>Fixing Masonry Walls Into the Structure</a:t>
            </a:r>
          </a:p>
          <a:p>
            <a:pPr>
              <a:spcBef>
                <a:spcPts val="600"/>
              </a:spcBef>
            </a:pPr>
            <a:r>
              <a:rPr lang="en-US" sz="1600" b="0" dirty="0">
                <a:solidFill>
                  <a:srgbClr val="000000"/>
                </a:solidFill>
                <a:latin typeface="Times New Roman"/>
              </a:rPr>
              <a:t>Masonry walls must be properly fixed into the structure.</a:t>
            </a:r>
            <a:endParaRPr lang="en-AU" sz="1600" b="0" dirty="0">
              <a:solidFill>
                <a:srgbClr val="000000"/>
              </a:solidFill>
              <a:latin typeface="Times New Roman"/>
            </a:endParaRPr>
          </a:p>
        </p:txBody>
      </p:sp>
      <p:pic>
        <p:nvPicPr>
          <p:cNvPr id="300039" name="Picture 7" descr="Picture 064"/>
          <p:cNvPicPr>
            <a:picLocks noChangeAspect="1" noChangeArrowheads="1"/>
          </p:cNvPicPr>
          <p:nvPr/>
        </p:nvPicPr>
        <p:blipFill>
          <a:blip r:embed="rId5" cstate="screen"/>
          <a:srcRect/>
          <a:stretch>
            <a:fillRect/>
          </a:stretch>
        </p:blipFill>
        <p:spPr bwMode="auto">
          <a:xfrm>
            <a:off x="0" y="1369803"/>
            <a:ext cx="3675888" cy="4903247"/>
          </a:xfrm>
          <a:prstGeom prst="rect">
            <a:avLst/>
          </a:prstGeom>
          <a:noFill/>
        </p:spPr>
      </p:pic>
      <p:sp>
        <p:nvSpPr>
          <p:cNvPr id="300040" name="Text Box 8"/>
          <p:cNvSpPr txBox="1">
            <a:spLocks noChangeArrowheads="1"/>
          </p:cNvSpPr>
          <p:nvPr/>
        </p:nvSpPr>
        <p:spPr bwMode="auto">
          <a:xfrm>
            <a:off x="0" y="6251810"/>
            <a:ext cx="3200400" cy="584775"/>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Brick to Concrete Columns </a:t>
            </a:r>
          </a:p>
          <a:p>
            <a:r>
              <a:rPr lang="en-US" sz="1600" b="0" dirty="0">
                <a:solidFill>
                  <a:srgbClr val="000000"/>
                </a:solidFill>
                <a:latin typeface="Times New Roman"/>
              </a:rPr>
              <a:t>Indonesia (Aceh)</a:t>
            </a:r>
          </a:p>
        </p:txBody>
      </p:sp>
      <p:pic>
        <p:nvPicPr>
          <p:cNvPr id="10" name="Picture 6" descr="DSCN0828"/>
          <p:cNvPicPr>
            <a:picLocks noChangeAspect="1" noChangeArrowheads="1"/>
          </p:cNvPicPr>
          <p:nvPr/>
        </p:nvPicPr>
        <p:blipFill>
          <a:blip r:embed="rId6" cstate="screen"/>
          <a:srcRect/>
          <a:stretch>
            <a:fillRect/>
          </a:stretch>
        </p:blipFill>
        <p:spPr bwMode="auto">
          <a:xfrm>
            <a:off x="6960358" y="3654183"/>
            <a:ext cx="2183642" cy="2911523"/>
          </a:xfrm>
          <a:prstGeom prst="rect">
            <a:avLst/>
          </a:prstGeom>
          <a:noFill/>
        </p:spPr>
      </p:pic>
      <p:pic>
        <p:nvPicPr>
          <p:cNvPr id="11" name="Picture 7" descr="DSCN0817"/>
          <p:cNvPicPr>
            <a:picLocks noChangeAspect="1" noChangeArrowheads="1"/>
          </p:cNvPicPr>
          <p:nvPr/>
        </p:nvPicPr>
        <p:blipFill>
          <a:blip r:embed="rId7" cstate="screen"/>
          <a:srcRect/>
          <a:stretch>
            <a:fillRect/>
          </a:stretch>
        </p:blipFill>
        <p:spPr bwMode="auto">
          <a:xfrm>
            <a:off x="4462808" y="3654184"/>
            <a:ext cx="2166582" cy="2890014"/>
          </a:xfrm>
          <a:prstGeom prst="rect">
            <a:avLst/>
          </a:prstGeom>
          <a:noFill/>
        </p:spPr>
      </p:pic>
      <p:sp>
        <p:nvSpPr>
          <p:cNvPr id="12" name="Text Box 8"/>
          <p:cNvSpPr txBox="1">
            <a:spLocks noChangeArrowheads="1"/>
          </p:cNvSpPr>
          <p:nvPr/>
        </p:nvSpPr>
        <p:spPr bwMode="auto">
          <a:xfrm>
            <a:off x="4148927" y="6532537"/>
            <a:ext cx="4995074" cy="338554"/>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No ties between columns and masonry – Sri Lanka (Galle)</a:t>
            </a:r>
            <a:endParaRPr lang="en-US" b="0" dirty="0">
              <a:solidFill>
                <a:srgbClr val="000000"/>
              </a:solidFill>
            </a:endParaRPr>
          </a:p>
        </p:txBody>
      </p:sp>
      <p:pic>
        <p:nvPicPr>
          <p:cNvPr id="13" name="Picture 6" descr="DSCN0933"/>
          <p:cNvPicPr>
            <a:picLocks noChangeAspect="1" noChangeArrowheads="1"/>
          </p:cNvPicPr>
          <p:nvPr/>
        </p:nvPicPr>
        <p:blipFill>
          <a:blip r:embed="rId8" cstate="screen"/>
          <a:srcRect/>
          <a:stretch>
            <a:fillRect/>
          </a:stretch>
        </p:blipFill>
        <p:spPr bwMode="auto">
          <a:xfrm>
            <a:off x="4367284" y="941895"/>
            <a:ext cx="2977369" cy="2225815"/>
          </a:xfrm>
          <a:prstGeom prst="rect">
            <a:avLst/>
          </a:prstGeom>
          <a:noFill/>
          <a:ln w="9525">
            <a:noFill/>
            <a:miter lim="800000"/>
            <a:headEnd/>
            <a:tailEnd/>
          </a:ln>
        </p:spPr>
      </p:pic>
      <p:pic>
        <p:nvPicPr>
          <p:cNvPr id="14" name="Picture 7" descr="DSCN0887"/>
          <p:cNvPicPr>
            <a:picLocks noChangeAspect="1" noChangeArrowheads="1"/>
          </p:cNvPicPr>
          <p:nvPr/>
        </p:nvPicPr>
        <p:blipFill>
          <a:blip r:embed="rId9" cstate="screen"/>
          <a:srcRect/>
          <a:stretch>
            <a:fillRect/>
          </a:stretch>
        </p:blipFill>
        <p:spPr bwMode="auto">
          <a:xfrm>
            <a:off x="7467600" y="915617"/>
            <a:ext cx="1713921" cy="2286000"/>
          </a:xfrm>
          <a:prstGeom prst="rect">
            <a:avLst/>
          </a:prstGeom>
          <a:noFill/>
        </p:spPr>
      </p:pic>
      <p:sp>
        <p:nvSpPr>
          <p:cNvPr id="15" name="Text Box 8"/>
          <p:cNvSpPr txBox="1">
            <a:spLocks noChangeArrowheads="1"/>
          </p:cNvSpPr>
          <p:nvPr/>
        </p:nvSpPr>
        <p:spPr bwMode="auto">
          <a:xfrm>
            <a:off x="4203513" y="3176321"/>
            <a:ext cx="4940487" cy="338554"/>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Bonded Masonry - Sri Lanka  (Trincomalee &amp; Batticoloa)</a:t>
            </a:r>
            <a:endParaRPr lang="en-US" b="0" dirty="0">
              <a:solidFill>
                <a:srgbClr val="000000"/>
              </a:solidFill>
            </a:endParaRPr>
          </a:p>
        </p:txBody>
      </p:sp>
      <p:grpSp>
        <p:nvGrpSpPr>
          <p:cNvPr id="2" name="Group 15"/>
          <p:cNvGrpSpPr/>
          <p:nvPr/>
        </p:nvGrpSpPr>
        <p:grpSpPr>
          <a:xfrm>
            <a:off x="8686800" y="5791200"/>
            <a:ext cx="304800" cy="304800"/>
            <a:chOff x="5029200" y="5105398"/>
            <a:chExt cx="304800" cy="304800"/>
          </a:xfrm>
        </p:grpSpPr>
        <p:sp>
          <p:nvSpPr>
            <p:cNvPr id="17"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18"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19"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sp>
        <p:nvSpPr>
          <p:cNvPr id="20" name="AutoShape 29"/>
          <p:cNvSpPr>
            <a:spLocks noChangeArrowheads="1"/>
          </p:cNvSpPr>
          <p:nvPr/>
        </p:nvSpPr>
        <p:spPr bwMode="auto">
          <a:xfrm>
            <a:off x="8763000" y="2789832"/>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sp>
        <p:nvSpPr>
          <p:cNvPr id="21" name="AutoShape 29"/>
          <p:cNvSpPr>
            <a:spLocks noChangeArrowheads="1"/>
          </p:cNvSpPr>
          <p:nvPr/>
        </p:nvSpPr>
        <p:spPr bwMode="auto">
          <a:xfrm>
            <a:off x="76200" y="25908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sp>
        <p:nvSpPr>
          <p:cNvPr id="22" name="AutoShape 29"/>
          <p:cNvSpPr>
            <a:spLocks noChangeArrowheads="1"/>
          </p:cNvSpPr>
          <p:nvPr/>
        </p:nvSpPr>
        <p:spPr bwMode="auto">
          <a:xfrm>
            <a:off x="4507173" y="2737515"/>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nvGrpSpPr>
          <p:cNvPr id="3" name="Group 15"/>
          <p:cNvGrpSpPr/>
          <p:nvPr/>
        </p:nvGrpSpPr>
        <p:grpSpPr>
          <a:xfrm>
            <a:off x="6191534" y="5916304"/>
            <a:ext cx="304800" cy="304800"/>
            <a:chOff x="5029200" y="5105398"/>
            <a:chExt cx="304800" cy="304800"/>
          </a:xfrm>
        </p:grpSpPr>
        <p:sp>
          <p:nvSpPr>
            <p:cNvPr id="24"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25"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26"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pic>
        <p:nvPicPr>
          <p:cNvPr id="4" name="00-5-7 17 Fix masonry">
            <a:hlinkClick r:id="" action="ppaction://media"/>
            <a:extLst>
              <a:ext uri="{FF2B5EF4-FFF2-40B4-BE49-F238E27FC236}">
                <a16:creationId xmlns:a16="http://schemas.microsoft.com/office/drawing/2014/main" id="{0452517E-E032-428F-8A9C-0AA9440440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53856" y="289493"/>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308228" name="Text Box 4"/>
          <p:cNvSpPr txBox="1">
            <a:spLocks noChangeArrowheads="1"/>
          </p:cNvSpPr>
          <p:nvPr/>
        </p:nvSpPr>
        <p:spPr bwMode="auto">
          <a:xfrm>
            <a:off x="0" y="0"/>
            <a:ext cx="5754414" cy="1354217"/>
          </a:xfrm>
          <a:prstGeom prst="rect">
            <a:avLst/>
          </a:prstGeom>
          <a:noFill/>
          <a:ln w="9525">
            <a:noFill/>
            <a:miter lim="800000"/>
            <a:headEnd/>
            <a:tailEnd/>
          </a:ln>
          <a:effectLst/>
        </p:spPr>
        <p:txBody>
          <a:bodyPr wrap="square">
            <a:spAutoFit/>
          </a:bodyPr>
          <a:lstStyle/>
          <a:p>
            <a:pPr>
              <a:spcBef>
                <a:spcPts val="600"/>
              </a:spcBef>
            </a:pPr>
            <a:endParaRPr lang="en-US" sz="2000" dirty="0">
              <a:solidFill>
                <a:srgbClr val="000000"/>
              </a:solidFill>
              <a:latin typeface="Times New Roman"/>
            </a:endParaRPr>
          </a:p>
          <a:p>
            <a:pPr>
              <a:spcBef>
                <a:spcPts val="600"/>
              </a:spcBef>
            </a:pPr>
            <a:r>
              <a:rPr lang="en-US" sz="2000" dirty="0">
                <a:solidFill>
                  <a:srgbClr val="000000"/>
                </a:solidFill>
                <a:latin typeface="Times New Roman"/>
              </a:rPr>
              <a:t>Quality of Bricks, Blocks &amp; Mortar</a:t>
            </a:r>
          </a:p>
          <a:p>
            <a:pPr>
              <a:spcBef>
                <a:spcPts val="600"/>
              </a:spcBef>
            </a:pPr>
            <a:r>
              <a:rPr lang="en-US" sz="1600" b="0" dirty="0">
                <a:solidFill>
                  <a:srgbClr val="000000"/>
                </a:solidFill>
                <a:latin typeface="Times New Roman"/>
              </a:rPr>
              <a:t>Bricks, blocks and mortar must be of the specified quality to ensure that they remain durable.</a:t>
            </a:r>
            <a:endParaRPr lang="en-AU" sz="1600" b="0" dirty="0">
              <a:solidFill>
                <a:srgbClr val="000000"/>
              </a:solidFill>
              <a:latin typeface="Times New Roman"/>
            </a:endParaRPr>
          </a:p>
        </p:txBody>
      </p:sp>
      <p:pic>
        <p:nvPicPr>
          <p:cNvPr id="308230" name="Picture 6" descr="DSCN1028"/>
          <p:cNvPicPr>
            <a:picLocks noChangeAspect="1" noChangeArrowheads="1"/>
          </p:cNvPicPr>
          <p:nvPr/>
        </p:nvPicPr>
        <p:blipFill>
          <a:blip r:embed="rId5" cstate="screen"/>
          <a:srcRect/>
          <a:stretch>
            <a:fillRect/>
          </a:stretch>
        </p:blipFill>
        <p:spPr bwMode="auto">
          <a:xfrm>
            <a:off x="6248400" y="4686300"/>
            <a:ext cx="2895600" cy="2171700"/>
          </a:xfrm>
          <a:prstGeom prst="rect">
            <a:avLst/>
          </a:prstGeom>
          <a:noFill/>
        </p:spPr>
      </p:pic>
      <p:pic>
        <p:nvPicPr>
          <p:cNvPr id="308231" name="Picture 7" descr="DSCN1079"/>
          <p:cNvPicPr>
            <a:picLocks noChangeAspect="1" noChangeArrowheads="1"/>
          </p:cNvPicPr>
          <p:nvPr/>
        </p:nvPicPr>
        <p:blipFill>
          <a:blip r:embed="rId6" cstate="screen"/>
          <a:srcRect/>
          <a:stretch>
            <a:fillRect/>
          </a:stretch>
        </p:blipFill>
        <p:spPr bwMode="auto">
          <a:xfrm>
            <a:off x="0" y="3335338"/>
            <a:ext cx="3886200" cy="2913062"/>
          </a:xfrm>
          <a:prstGeom prst="rect">
            <a:avLst/>
          </a:prstGeom>
          <a:noFill/>
        </p:spPr>
      </p:pic>
      <p:sp>
        <p:nvSpPr>
          <p:cNvPr id="308232" name="Text Box 8"/>
          <p:cNvSpPr txBox="1">
            <a:spLocks noChangeArrowheads="1"/>
          </p:cNvSpPr>
          <p:nvPr/>
        </p:nvSpPr>
        <p:spPr bwMode="auto">
          <a:xfrm>
            <a:off x="0" y="2438400"/>
            <a:ext cx="3886200" cy="581025"/>
          </a:xfrm>
          <a:prstGeom prst="rect">
            <a:avLst/>
          </a:prstGeom>
          <a:noFill/>
          <a:ln w="9525">
            <a:noFill/>
            <a:miter lim="800000"/>
            <a:headEnd/>
            <a:tailEnd/>
          </a:ln>
          <a:effectLst/>
        </p:spPr>
        <p:txBody>
          <a:bodyPr>
            <a:spAutoFit/>
          </a:bodyPr>
          <a:lstStyle/>
          <a:p>
            <a:r>
              <a:rPr lang="en-US" sz="1600" b="0" dirty="0">
                <a:solidFill>
                  <a:srgbClr val="000000"/>
                </a:solidFill>
                <a:latin typeface="Times New Roman"/>
              </a:rPr>
              <a:t>Clay Bricks &amp; Mortar </a:t>
            </a:r>
          </a:p>
          <a:p>
            <a:r>
              <a:rPr lang="en-US" sz="1600" b="0" dirty="0">
                <a:solidFill>
                  <a:srgbClr val="000000"/>
                </a:solidFill>
                <a:latin typeface="Times New Roman"/>
              </a:rPr>
              <a:t>India (Villupuram) </a:t>
            </a:r>
            <a:endParaRPr lang="en-US" b="0" dirty="0">
              <a:solidFill>
                <a:srgbClr val="000000"/>
              </a:solidFill>
            </a:endParaRPr>
          </a:p>
        </p:txBody>
      </p:sp>
      <p:sp>
        <p:nvSpPr>
          <p:cNvPr id="308233" name="Text Box 9"/>
          <p:cNvSpPr txBox="1">
            <a:spLocks noChangeArrowheads="1"/>
          </p:cNvSpPr>
          <p:nvPr/>
        </p:nvSpPr>
        <p:spPr bwMode="auto">
          <a:xfrm>
            <a:off x="6324600" y="1447800"/>
            <a:ext cx="2667000" cy="892552"/>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Concrete Blocks &amp; Mortar</a:t>
            </a:r>
          </a:p>
          <a:p>
            <a:r>
              <a:rPr lang="en-US" sz="1600" b="0" dirty="0">
                <a:solidFill>
                  <a:srgbClr val="000000"/>
                </a:solidFill>
                <a:latin typeface="Times New Roman"/>
              </a:rPr>
              <a:t>Sri Lanka (</a:t>
            </a:r>
            <a:r>
              <a:rPr lang="en-US" b="0" dirty="0">
                <a:solidFill>
                  <a:srgbClr val="000000"/>
                </a:solidFill>
                <a:latin typeface="Times New Roman"/>
              </a:rPr>
              <a:t>Batticoloa)</a:t>
            </a:r>
            <a:endParaRPr lang="en-US" b="0" dirty="0">
              <a:solidFill>
                <a:srgbClr val="000000"/>
              </a:solidFill>
            </a:endParaRPr>
          </a:p>
          <a:p>
            <a:endParaRPr lang="en-US" b="0" dirty="0">
              <a:solidFill>
                <a:srgbClr val="000000"/>
              </a:solidFill>
            </a:endParaRPr>
          </a:p>
        </p:txBody>
      </p:sp>
      <p:sp>
        <p:nvSpPr>
          <p:cNvPr id="10" name="AutoShape 29"/>
          <p:cNvSpPr>
            <a:spLocks noChangeArrowheads="1"/>
          </p:cNvSpPr>
          <p:nvPr/>
        </p:nvSpPr>
        <p:spPr bwMode="auto">
          <a:xfrm>
            <a:off x="3429000" y="58674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nvGrpSpPr>
          <p:cNvPr id="2" name="Group 10"/>
          <p:cNvGrpSpPr/>
          <p:nvPr/>
        </p:nvGrpSpPr>
        <p:grpSpPr>
          <a:xfrm>
            <a:off x="8534400" y="6324600"/>
            <a:ext cx="304800" cy="304800"/>
            <a:chOff x="5029200" y="5105398"/>
            <a:chExt cx="304800" cy="304800"/>
          </a:xfrm>
        </p:grpSpPr>
        <p:sp>
          <p:nvSpPr>
            <p:cNvPr id="12"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13"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14"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pic>
        <p:nvPicPr>
          <p:cNvPr id="20" name="Picture 4" descr="DSCN0995"/>
          <p:cNvPicPr>
            <a:picLocks noChangeAspect="1" noChangeArrowheads="1"/>
          </p:cNvPicPr>
          <p:nvPr/>
        </p:nvPicPr>
        <p:blipFill>
          <a:blip r:embed="rId7" cstate="screen"/>
          <a:srcRect/>
          <a:stretch>
            <a:fillRect/>
          </a:stretch>
        </p:blipFill>
        <p:spPr bwMode="auto">
          <a:xfrm>
            <a:off x="6197600" y="2133600"/>
            <a:ext cx="2946400" cy="2209800"/>
          </a:xfrm>
          <a:prstGeom prst="rect">
            <a:avLst/>
          </a:prstGeom>
          <a:noFill/>
        </p:spPr>
      </p:pic>
      <p:grpSp>
        <p:nvGrpSpPr>
          <p:cNvPr id="3" name="Group 27"/>
          <p:cNvGrpSpPr>
            <a:grpSpLocks/>
          </p:cNvGrpSpPr>
          <p:nvPr/>
        </p:nvGrpSpPr>
        <p:grpSpPr bwMode="auto">
          <a:xfrm>
            <a:off x="8509000" y="3886200"/>
            <a:ext cx="304800" cy="304800"/>
            <a:chOff x="3168" y="2064"/>
            <a:chExt cx="576" cy="576"/>
          </a:xfrm>
        </p:grpSpPr>
        <p:sp>
          <p:nvSpPr>
            <p:cNvPr id="22" name="AutoShape 28"/>
            <p:cNvSpPr>
              <a:spLocks noChangeArrowheads="1"/>
            </p:cNvSpPr>
            <p:nvPr/>
          </p:nvSpPr>
          <p:spPr bwMode="auto">
            <a:xfrm>
              <a:off x="3168" y="2064"/>
              <a:ext cx="576" cy="576"/>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p>
          </p:txBody>
        </p:sp>
        <p:sp>
          <p:nvSpPr>
            <p:cNvPr id="23" name="Rectangle 29"/>
            <p:cNvSpPr>
              <a:spLocks noChangeArrowheads="1"/>
            </p:cNvSpPr>
            <p:nvPr/>
          </p:nvSpPr>
          <p:spPr bwMode="auto">
            <a:xfrm>
              <a:off x="3264" y="2352"/>
              <a:ext cx="384" cy="192"/>
            </a:xfrm>
            <a:prstGeom prst="rect">
              <a:avLst/>
            </a:prstGeom>
            <a:solidFill>
              <a:srgbClr val="FF6600"/>
            </a:solidFill>
            <a:ln w="9525">
              <a:noFill/>
              <a:miter lim="800000"/>
              <a:headEnd/>
              <a:tailEnd/>
            </a:ln>
            <a:effectLst/>
          </p:spPr>
          <p:txBody>
            <a:bodyPr wrap="none" anchor="ctr"/>
            <a:lstStyle/>
            <a:p>
              <a:endParaRPr lang="en-AU" dirty="0"/>
            </a:p>
          </p:txBody>
        </p:sp>
        <p:sp>
          <p:nvSpPr>
            <p:cNvPr id="24" name="Arc 30"/>
            <p:cNvSpPr>
              <a:spLocks/>
            </p:cNvSpPr>
            <p:nvPr/>
          </p:nvSpPr>
          <p:spPr bwMode="auto">
            <a:xfrm rot="-3361731">
              <a:off x="3378" y="2419"/>
              <a:ext cx="155"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p>
          </p:txBody>
        </p:sp>
      </p:grpSp>
      <p:pic>
        <p:nvPicPr>
          <p:cNvPr id="4" name="00-5-7 18 Bricks blocks mortar">
            <a:hlinkClick r:id="" action="ppaction://media"/>
            <a:extLst>
              <a:ext uri="{FF2B5EF4-FFF2-40B4-BE49-F238E27FC236}">
                <a16:creationId xmlns:a16="http://schemas.microsoft.com/office/drawing/2014/main" id="{C97C10F6-06CE-4065-BE70-D911E626E3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279400"/>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913411" name="Text Box 3"/>
          <p:cNvSpPr txBox="1">
            <a:spLocks noChangeArrowheads="1"/>
          </p:cNvSpPr>
          <p:nvPr/>
        </p:nvSpPr>
        <p:spPr bwMode="auto">
          <a:xfrm>
            <a:off x="4648200" y="2209800"/>
            <a:ext cx="4221163" cy="396875"/>
          </a:xfrm>
          <a:prstGeom prst="rect">
            <a:avLst/>
          </a:prstGeom>
          <a:noFill/>
          <a:ln w="9525">
            <a:noFill/>
            <a:miter lim="800000"/>
            <a:headEnd/>
            <a:tailEnd/>
          </a:ln>
          <a:effectLst/>
        </p:spPr>
        <p:txBody>
          <a:bodyPr>
            <a:spAutoFit/>
          </a:bodyPr>
          <a:lstStyle/>
          <a:p>
            <a:pPr eaLnBrk="0" hangingPunct="0"/>
            <a:endParaRPr lang="en-US" sz="1000" b="0" dirty="0">
              <a:solidFill>
                <a:schemeClr val="hlink"/>
              </a:solidFill>
            </a:endParaRPr>
          </a:p>
          <a:p>
            <a:pPr eaLnBrk="0" hangingPunct="0"/>
            <a:endParaRPr lang="en-US" sz="1000" b="0" dirty="0">
              <a:solidFill>
                <a:schemeClr val="hlink"/>
              </a:solidFill>
            </a:endParaRPr>
          </a:p>
        </p:txBody>
      </p:sp>
      <p:sp>
        <p:nvSpPr>
          <p:cNvPr id="6" name="Text Box 4"/>
          <p:cNvSpPr txBox="1">
            <a:spLocks noChangeArrowheads="1"/>
          </p:cNvSpPr>
          <p:nvPr/>
        </p:nvSpPr>
        <p:spPr bwMode="auto">
          <a:xfrm>
            <a:off x="0" y="0"/>
            <a:ext cx="8569647" cy="6335068"/>
          </a:xfrm>
          <a:prstGeom prst="rect">
            <a:avLst/>
          </a:prstGeom>
          <a:noFill/>
          <a:ln w="9525">
            <a:noFill/>
            <a:miter lim="800000"/>
            <a:headEnd/>
            <a:tailEnd/>
          </a:ln>
          <a:effectLst/>
        </p:spPr>
        <p:txBody>
          <a:bodyPr wrap="square">
            <a:spAutoFit/>
          </a:bodyPr>
          <a:lstStyle/>
          <a:p>
            <a:pPr algn="just" eaLnBrk="0" hangingPunct="0">
              <a:spcBef>
                <a:spcPts val="600"/>
              </a:spcBef>
            </a:pPr>
            <a:endParaRPr lang="en-US" sz="2000" b="1" dirty="0">
              <a:latin typeface="Times New Roman" pitchFamily="18" charset="0"/>
            </a:endParaRPr>
          </a:p>
          <a:p>
            <a:pPr algn="just" eaLnBrk="0" hangingPunct="0">
              <a:spcBef>
                <a:spcPts val="600"/>
              </a:spcBef>
            </a:pPr>
            <a:r>
              <a:rPr lang="en-US" sz="2000" b="1" dirty="0">
                <a:latin typeface="Times New Roman" pitchFamily="18" charset="0"/>
              </a:rPr>
              <a:t>Disclaimer &amp; Copyright</a:t>
            </a:r>
            <a:endParaRPr lang="en-AU" sz="2000" b="1" dirty="0">
              <a:latin typeface="Times New Roman" pitchFamily="18" charset="0"/>
            </a:endParaRPr>
          </a:p>
          <a:p>
            <a:pPr algn="just" eaLnBrk="0" hangingPunct="0">
              <a:spcBef>
                <a:spcPts val="600"/>
              </a:spcBef>
            </a:pPr>
            <a:r>
              <a:rPr lang="en-US" sz="1600" b="0" u="sng" dirty="0">
                <a:latin typeface="Times New Roman" pitchFamily="18" charset="0"/>
                <a:cs typeface="Times New Roman" pitchFamily="18" charset="0"/>
              </a:rPr>
              <a:t>Disclaimer</a:t>
            </a:r>
          </a:p>
          <a:p>
            <a:pPr eaLnBrk="0" hangingPunct="0">
              <a:spcBef>
                <a:spcPts val="600"/>
              </a:spcBef>
            </a:pPr>
            <a:r>
              <a:rPr lang="en-US" sz="1600" b="0" dirty="0">
                <a:latin typeface="Times New Roman" pitchFamily="18" charset="0"/>
                <a:cs typeface="Times New Roman" pitchFamily="18" charset="0"/>
              </a:rPr>
              <a:t>This training package covers broad  engineering principles and building practices, with particular emphasis on affordable housing and associated village infrastructure in the Asia-Pacific region. These broad principles and practices must be translated into specific requirements for particular projects by professional architects, engineers or builders with the requisite qualifications and experience. Associated sample specifications and drawings are available in electronic format, with the express intention that architects, engineers and builders will edit them to suit the particular requirements of specific projects. The design, construction and costing of structures must be carried out by qualified and experienced architects, engineers and builders, who must make themselves aware of any changes to the applicable standards, building regulations and other relevant regulations. The authors, publishers and distributors of these documents, specifications and associated drawings do not accept any responsibility for incorrect, inappropriate or incomplete use of this information. </a:t>
            </a:r>
          </a:p>
          <a:p>
            <a:pPr algn="just" eaLnBrk="0" hangingPunct="0">
              <a:spcBef>
                <a:spcPts val="600"/>
              </a:spcBef>
            </a:pPr>
            <a:endParaRPr lang="en-US" sz="1600" b="0" baseline="30000" dirty="0">
              <a:latin typeface="Times New Roman" pitchFamily="18" charset="0"/>
              <a:cs typeface="Times New Roman" pitchFamily="18" charset="0"/>
            </a:endParaRPr>
          </a:p>
          <a:p>
            <a:pPr algn="just" eaLnBrk="0" hangingPunct="0">
              <a:spcBef>
                <a:spcPts val="600"/>
              </a:spcBef>
            </a:pPr>
            <a:r>
              <a:rPr lang="en-US" sz="1600" b="0" u="sng" dirty="0">
                <a:latin typeface="Times New Roman" pitchFamily="18" charset="0"/>
              </a:rPr>
              <a:t>Copyright</a:t>
            </a:r>
            <a:endParaRPr lang="en-AU" sz="1600" b="0" u="sng" dirty="0">
              <a:latin typeface="Times New Roman" pitchFamily="18" charset="0"/>
            </a:endParaRPr>
          </a:p>
          <a:p>
            <a:pPr algn="just" eaLnBrk="0" hangingPunct="0">
              <a:spcBef>
                <a:spcPts val="600"/>
              </a:spcBef>
            </a:pPr>
            <a:r>
              <a:rPr lang="en-US" sz="1600" b="0" dirty="0">
                <a:latin typeface="Times New Roman" pitchFamily="18" charset="0"/>
                <a:cs typeface="Times New Roman" pitchFamily="18" charset="0"/>
              </a:rPr>
              <a:t> ©  Quasar Management Services Pty Ltd</a:t>
            </a:r>
          </a:p>
          <a:p>
            <a:pPr marL="0" lvl="1" algn="just" eaLnBrk="0" hangingPunct="0">
              <a:spcBef>
                <a:spcPts val="600"/>
              </a:spcBef>
            </a:pPr>
            <a:r>
              <a:rPr lang="en-US" sz="1600" b="0" dirty="0">
                <a:latin typeface="Times New Roman" pitchFamily="18" charset="0"/>
                <a:cs typeface="Times New Roman" pitchFamily="18" charset="0"/>
              </a:rPr>
              <a:t>All rights are reserved.  Permission is given for individuals to use this material in the preparation of designs, specification and contracts for individual projects.  Permission is also given for not-for-profit Nongovernmental Organizations to use this material in the preparation of Building Skills Training Programs and for the design, specification and construction of affordable housing and associated infrastructure in the Asia-Pacific region.  Use of this material for any other commercial purposes prohibited without the written permission of the copyright owner.</a:t>
            </a:r>
            <a:endParaRPr lang="en-AU" sz="1600" b="0" baseline="30000" dirty="0">
              <a:latin typeface="Times New Roman" pitchFamily="18" charset="0"/>
              <a:cs typeface="Times New Roman" pitchFamily="18" charset="0"/>
            </a:endParaRPr>
          </a:p>
        </p:txBody>
      </p:sp>
    </p:spTree>
  </p:cSld>
  <p:clrMapOvr>
    <a:masterClrMapping/>
  </p:clrMapOvr>
  <p:transition advTm="8875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203779" name="Text Box 3"/>
          <p:cNvSpPr txBox="1">
            <a:spLocks noChangeArrowheads="1"/>
          </p:cNvSpPr>
          <p:nvPr/>
        </p:nvSpPr>
        <p:spPr bwMode="auto">
          <a:xfrm>
            <a:off x="4648200" y="2209800"/>
            <a:ext cx="4221163" cy="396875"/>
          </a:xfrm>
          <a:prstGeom prst="rect">
            <a:avLst/>
          </a:prstGeom>
          <a:noFill/>
          <a:ln w="9525">
            <a:noFill/>
            <a:miter lim="800000"/>
            <a:headEnd/>
            <a:tailEnd/>
          </a:ln>
          <a:effectLst/>
        </p:spPr>
        <p:txBody>
          <a:bodyPr>
            <a:spAutoFit/>
          </a:bodyPr>
          <a:lstStyle/>
          <a:p>
            <a:pPr eaLnBrk="0" hangingPunct="0"/>
            <a:endParaRPr lang="en-US" sz="1000" dirty="0">
              <a:solidFill>
                <a:srgbClr val="CCCCFF"/>
              </a:solidFill>
            </a:endParaRPr>
          </a:p>
          <a:p>
            <a:pPr eaLnBrk="0" hangingPunct="0"/>
            <a:endParaRPr lang="en-US" sz="1000" dirty="0">
              <a:solidFill>
                <a:srgbClr val="CCCCFF"/>
              </a:solidFill>
            </a:endParaRPr>
          </a:p>
        </p:txBody>
      </p:sp>
      <p:sp>
        <p:nvSpPr>
          <p:cNvPr id="203780" name="Text Box 4"/>
          <p:cNvSpPr txBox="1">
            <a:spLocks noChangeArrowheads="1"/>
          </p:cNvSpPr>
          <p:nvPr/>
        </p:nvSpPr>
        <p:spPr bwMode="auto">
          <a:xfrm>
            <a:off x="0" y="4748401"/>
            <a:ext cx="4572000" cy="2062103"/>
          </a:xfrm>
          <a:prstGeom prst="rect">
            <a:avLst/>
          </a:prstGeom>
          <a:noFill/>
          <a:ln w="9525">
            <a:noFill/>
            <a:miter lim="800000"/>
            <a:headEnd/>
            <a:tailEnd/>
          </a:ln>
          <a:effectLst/>
        </p:spPr>
        <p:txBody>
          <a:bodyPr wrap="square">
            <a:spAutoFit/>
          </a:bodyPr>
          <a:lstStyle/>
          <a:p>
            <a:pPr eaLnBrk="0" hangingPunct="0"/>
            <a:r>
              <a:rPr lang="en-US" sz="1600" b="0" dirty="0">
                <a:solidFill>
                  <a:srgbClr val="000000"/>
                </a:solidFill>
                <a:latin typeface="Times New Roman"/>
              </a:rPr>
              <a:t>Let us pause for a moment, </a:t>
            </a:r>
          </a:p>
          <a:p>
            <a:pPr eaLnBrk="0" hangingPunct="0"/>
            <a:r>
              <a:rPr lang="en-US" sz="1600" b="0" dirty="0">
                <a:solidFill>
                  <a:srgbClr val="000000"/>
                </a:solidFill>
                <a:latin typeface="Times New Roman"/>
              </a:rPr>
              <a:t>and remember those killed in natural disasters</a:t>
            </a:r>
          </a:p>
          <a:p>
            <a:pPr eaLnBrk="0" hangingPunct="0"/>
            <a:r>
              <a:rPr lang="en-US" sz="1600" b="0" dirty="0">
                <a:solidFill>
                  <a:srgbClr val="000000"/>
                </a:solidFill>
                <a:latin typeface="Times New Roman"/>
              </a:rPr>
              <a:t>(just ordinary people like you and me) </a:t>
            </a:r>
          </a:p>
          <a:p>
            <a:pPr eaLnBrk="0" hangingPunct="0"/>
            <a:r>
              <a:rPr lang="en-US" sz="1600" b="0" dirty="0">
                <a:solidFill>
                  <a:srgbClr val="000000"/>
                </a:solidFill>
                <a:latin typeface="Times New Roman"/>
              </a:rPr>
              <a:t>in the wrong place at the wrong time.</a:t>
            </a:r>
          </a:p>
          <a:p>
            <a:pPr eaLnBrk="0" hangingPunct="0"/>
            <a:endParaRPr lang="en-US" sz="1600" b="0" dirty="0">
              <a:solidFill>
                <a:srgbClr val="000000"/>
              </a:solidFill>
              <a:latin typeface="Times New Roman"/>
            </a:endParaRPr>
          </a:p>
          <a:p>
            <a:pPr eaLnBrk="0" hangingPunct="0"/>
            <a:r>
              <a:rPr lang="en-US" sz="1600" b="0" dirty="0">
                <a:solidFill>
                  <a:srgbClr val="000000"/>
                </a:solidFill>
                <a:latin typeface="Times New Roman"/>
              </a:rPr>
              <a:t>The following pages are just a few examples of the devastating power of cyclonic winds, earthquakes and tsunamis in our region.</a:t>
            </a:r>
          </a:p>
        </p:txBody>
      </p:sp>
      <p:pic>
        <p:nvPicPr>
          <p:cNvPr id="203781" name="Picture 5" descr="DSCN0981"/>
          <p:cNvPicPr>
            <a:picLocks noChangeAspect="1" noChangeArrowheads="1"/>
          </p:cNvPicPr>
          <p:nvPr/>
        </p:nvPicPr>
        <p:blipFill>
          <a:blip r:embed="rId5" cstate="print"/>
          <a:srcRect/>
          <a:stretch>
            <a:fillRect/>
          </a:stretch>
        </p:blipFill>
        <p:spPr bwMode="auto">
          <a:xfrm>
            <a:off x="4648200" y="3848100"/>
            <a:ext cx="4495800" cy="3370263"/>
          </a:xfrm>
          <a:prstGeom prst="rect">
            <a:avLst/>
          </a:prstGeom>
          <a:noFill/>
        </p:spPr>
      </p:pic>
      <p:pic>
        <p:nvPicPr>
          <p:cNvPr id="203785" name="Picture 9" descr="DSCN1184"/>
          <p:cNvPicPr>
            <a:picLocks noChangeAspect="1" noChangeArrowheads="1"/>
          </p:cNvPicPr>
          <p:nvPr/>
        </p:nvPicPr>
        <p:blipFill>
          <a:blip r:embed="rId6" cstate="print"/>
          <a:srcRect/>
          <a:stretch>
            <a:fillRect/>
          </a:stretch>
        </p:blipFill>
        <p:spPr bwMode="auto">
          <a:xfrm>
            <a:off x="0" y="1219200"/>
            <a:ext cx="4572000" cy="3429000"/>
          </a:xfrm>
          <a:prstGeom prst="rect">
            <a:avLst/>
          </a:prstGeom>
          <a:noFill/>
        </p:spPr>
      </p:pic>
      <p:sp>
        <p:nvSpPr>
          <p:cNvPr id="7" name="Text Box 3"/>
          <p:cNvSpPr txBox="1">
            <a:spLocks noChangeArrowheads="1"/>
          </p:cNvSpPr>
          <p:nvPr/>
        </p:nvSpPr>
        <p:spPr bwMode="auto">
          <a:xfrm>
            <a:off x="0" y="0"/>
            <a:ext cx="9144000" cy="784830"/>
          </a:xfrm>
          <a:prstGeom prst="rect">
            <a:avLst/>
          </a:prstGeom>
          <a:noFill/>
          <a:ln w="9525">
            <a:noFill/>
            <a:miter lim="800000"/>
            <a:headEnd/>
            <a:tailEnd/>
          </a:ln>
          <a:effectLst/>
        </p:spPr>
        <p:txBody>
          <a:bodyPr wrap="square">
            <a:spAutoFit/>
          </a:bodyPr>
          <a:lstStyle/>
          <a:p>
            <a:pPr eaLnBrk="0" hangingPunct="0">
              <a:spcBef>
                <a:spcPts val="600"/>
              </a:spcBef>
            </a:pPr>
            <a:endParaRPr lang="en-US" sz="2000" dirty="0">
              <a:solidFill>
                <a:srgbClr val="000000"/>
              </a:solidFill>
              <a:latin typeface="Times New Roman"/>
            </a:endParaRPr>
          </a:p>
          <a:p>
            <a:pPr eaLnBrk="0" hangingPunct="0">
              <a:spcBef>
                <a:spcPts val="600"/>
              </a:spcBef>
            </a:pPr>
            <a:r>
              <a:rPr lang="en-US" sz="2000" dirty="0">
                <a:solidFill>
                  <a:srgbClr val="000000"/>
                </a:solidFill>
                <a:latin typeface="Times New Roman"/>
              </a:rPr>
              <a:t>Construction Problems Under Cyclone,  </a:t>
            </a:r>
            <a:r>
              <a:rPr lang="en-US" sz="2000" b="1" dirty="0">
                <a:solidFill>
                  <a:srgbClr val="000000"/>
                </a:solidFill>
                <a:latin typeface="Times New Roman"/>
              </a:rPr>
              <a:t>Earthquake &amp; Tsunami</a:t>
            </a:r>
          </a:p>
        </p:txBody>
      </p:sp>
      <p:pic>
        <p:nvPicPr>
          <p:cNvPr id="2" name="00-5-7 2 Let us pause">
            <a:hlinkClick r:id="" action="ppaction://media"/>
            <a:extLst>
              <a:ext uri="{FF2B5EF4-FFF2-40B4-BE49-F238E27FC236}">
                <a16:creationId xmlns:a16="http://schemas.microsoft.com/office/drawing/2014/main" id="{06DBBC98-6574-4C06-8076-32A9D3B66E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0" y="271765"/>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Text Box 3"/>
          <p:cNvSpPr txBox="1">
            <a:spLocks noChangeArrowheads="1"/>
          </p:cNvSpPr>
          <p:nvPr/>
        </p:nvSpPr>
        <p:spPr bwMode="auto">
          <a:xfrm>
            <a:off x="0" y="0"/>
            <a:ext cx="5473303" cy="1107996"/>
          </a:xfrm>
          <a:prstGeom prst="rect">
            <a:avLst/>
          </a:prstGeom>
          <a:noFill/>
          <a:ln w="9525">
            <a:noFill/>
            <a:miter lim="800000"/>
            <a:headEnd/>
            <a:tailEnd/>
          </a:ln>
          <a:effectLst/>
        </p:spPr>
        <p:txBody>
          <a:bodyPr wrap="square">
            <a:spAutoFit/>
          </a:bodyPr>
          <a:lstStyle/>
          <a:p>
            <a:pPr eaLnBrk="0" hangingPunct="0">
              <a:spcBef>
                <a:spcPts val="600"/>
              </a:spcBef>
            </a:pPr>
            <a:endParaRPr lang="en-US" sz="2000" b="1" dirty="0">
              <a:solidFill>
                <a:srgbClr val="000000"/>
              </a:solidFill>
              <a:latin typeface="Times New Roman"/>
            </a:endParaRPr>
          </a:p>
          <a:p>
            <a:pPr eaLnBrk="0" hangingPunct="0">
              <a:spcBef>
                <a:spcPts val="600"/>
              </a:spcBef>
            </a:pPr>
            <a:r>
              <a:rPr lang="en-US" sz="2000" b="1" dirty="0">
                <a:solidFill>
                  <a:srgbClr val="000000"/>
                </a:solidFill>
                <a:latin typeface="Times New Roman"/>
              </a:rPr>
              <a:t>Cyclone Damage</a:t>
            </a:r>
          </a:p>
          <a:p>
            <a:pPr eaLnBrk="0" hangingPunct="0">
              <a:spcBef>
                <a:spcPts val="600"/>
              </a:spcBef>
            </a:pPr>
            <a:r>
              <a:rPr lang="en-US" sz="1600" b="0" dirty="0">
                <a:solidFill>
                  <a:srgbClr val="000000"/>
                </a:solidFill>
                <a:latin typeface="Times New Roman"/>
              </a:rPr>
              <a:t>Cook Islands, February 2010 </a:t>
            </a:r>
            <a:endParaRPr lang="en-AU" sz="1600" b="0" dirty="0">
              <a:solidFill>
                <a:srgbClr val="000000"/>
              </a:solidFill>
              <a:latin typeface="Times New Roman"/>
            </a:endParaRPr>
          </a:p>
        </p:txBody>
      </p:sp>
      <p:pic>
        <p:nvPicPr>
          <p:cNvPr id="891905" name="Picture 1"/>
          <p:cNvPicPr>
            <a:picLocks noChangeAspect="1" noChangeArrowheads="1"/>
          </p:cNvPicPr>
          <p:nvPr/>
        </p:nvPicPr>
        <p:blipFill>
          <a:blip r:embed="rId3" cstate="print"/>
          <a:srcRect/>
          <a:stretch>
            <a:fillRect/>
          </a:stretch>
        </p:blipFill>
        <p:spPr bwMode="auto">
          <a:xfrm>
            <a:off x="3728792" y="1447800"/>
            <a:ext cx="5415208" cy="2694952"/>
          </a:xfrm>
          <a:prstGeom prst="rect">
            <a:avLst/>
          </a:prstGeom>
          <a:noFill/>
          <a:ln w="9525">
            <a:noFill/>
            <a:miter lim="800000"/>
            <a:headEnd/>
            <a:tailEnd/>
          </a:ln>
        </p:spPr>
      </p:pic>
      <p:sp>
        <p:nvSpPr>
          <p:cNvPr id="13" name="TextBox 12"/>
          <p:cNvSpPr txBox="1"/>
          <p:nvPr/>
        </p:nvSpPr>
        <p:spPr>
          <a:xfrm>
            <a:off x="0" y="3928646"/>
            <a:ext cx="3124200" cy="338554"/>
          </a:xfrm>
          <a:prstGeom prst="rect">
            <a:avLst/>
          </a:prstGeom>
          <a:noFill/>
        </p:spPr>
        <p:txBody>
          <a:bodyPr wrap="square" rtlCol="0">
            <a:spAutoFit/>
          </a:bodyPr>
          <a:lstStyle/>
          <a:p>
            <a:pPr hangingPunct="0"/>
            <a:r>
              <a:rPr lang="en-GB" sz="800" dirty="0">
                <a:solidFill>
                  <a:srgbClr val="000000"/>
                </a:solidFill>
              </a:rPr>
              <a:t>Photos: Cyclone Damage on Aitutaki in the Cook Islands </a:t>
            </a:r>
            <a:endParaRPr lang="en-AU" sz="800" dirty="0">
              <a:solidFill>
                <a:srgbClr val="000000"/>
              </a:solidFill>
            </a:endParaRPr>
          </a:p>
          <a:p>
            <a:r>
              <a:rPr lang="en-GB" sz="800" dirty="0">
                <a:solidFill>
                  <a:srgbClr val="000000"/>
                </a:solidFill>
              </a:rPr>
              <a:t>Courtesy of D Kaunitz (Emergency Architects Australia)</a:t>
            </a:r>
            <a:endParaRPr lang="en-AU" sz="800" dirty="0">
              <a:solidFill>
                <a:srgbClr val="000000"/>
              </a:solidFill>
            </a:endParaRPr>
          </a:p>
        </p:txBody>
      </p:sp>
      <p:pic>
        <p:nvPicPr>
          <p:cNvPr id="891906" name="Picture 2"/>
          <p:cNvPicPr>
            <a:picLocks noChangeAspect="1" noChangeArrowheads="1"/>
          </p:cNvPicPr>
          <p:nvPr/>
        </p:nvPicPr>
        <p:blipFill>
          <a:blip r:embed="rId4" cstate="print"/>
          <a:srcRect/>
          <a:stretch>
            <a:fillRect/>
          </a:stretch>
        </p:blipFill>
        <p:spPr bwMode="auto">
          <a:xfrm>
            <a:off x="4724400" y="4244201"/>
            <a:ext cx="4419600" cy="2613800"/>
          </a:xfrm>
          <a:prstGeom prst="rect">
            <a:avLst/>
          </a:prstGeom>
          <a:noFill/>
          <a:ln w="9525">
            <a:noFill/>
            <a:miter lim="800000"/>
            <a:headEnd/>
            <a:tailEnd/>
          </a:ln>
        </p:spPr>
      </p:pic>
      <p:pic>
        <p:nvPicPr>
          <p:cNvPr id="891907" name="Picture 3"/>
          <p:cNvPicPr>
            <a:picLocks noChangeAspect="1" noChangeArrowheads="1"/>
          </p:cNvPicPr>
          <p:nvPr/>
        </p:nvPicPr>
        <p:blipFill>
          <a:blip r:embed="rId5" cstate="print"/>
          <a:srcRect/>
          <a:stretch>
            <a:fillRect/>
          </a:stretch>
        </p:blipFill>
        <p:spPr bwMode="auto">
          <a:xfrm>
            <a:off x="0" y="4259424"/>
            <a:ext cx="4495800" cy="2293776"/>
          </a:xfrm>
          <a:prstGeom prst="rect">
            <a:avLst/>
          </a:prstGeom>
          <a:noFill/>
          <a:ln w="9525">
            <a:noFill/>
            <a:miter lim="800000"/>
            <a:headEnd/>
            <a:tailEnd/>
          </a:ln>
        </p:spPr>
      </p:pic>
    </p:spTree>
  </p:cSld>
  <p:clrMapOvr>
    <a:masterClrMapping/>
  </p:clrMapOvr>
  <p:transition advTm="51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4648200" y="2209800"/>
            <a:ext cx="4221163" cy="396875"/>
          </a:xfrm>
          <a:prstGeom prst="rect">
            <a:avLst/>
          </a:prstGeom>
          <a:noFill/>
          <a:ln w="9525">
            <a:noFill/>
            <a:miter lim="800000"/>
            <a:headEnd/>
            <a:tailEnd/>
          </a:ln>
          <a:effectLst/>
        </p:spPr>
        <p:txBody>
          <a:bodyPr>
            <a:spAutoFit/>
          </a:bodyPr>
          <a:lstStyle/>
          <a:p>
            <a:pPr eaLnBrk="0" hangingPunct="0"/>
            <a:endParaRPr lang="en-US" sz="1000" dirty="0">
              <a:solidFill>
                <a:srgbClr val="CCCCFF"/>
              </a:solidFill>
            </a:endParaRPr>
          </a:p>
          <a:p>
            <a:pPr eaLnBrk="0" hangingPunct="0"/>
            <a:endParaRPr lang="en-US" sz="1000" dirty="0">
              <a:solidFill>
                <a:srgbClr val="CCCCFF"/>
              </a:solidFill>
            </a:endParaRPr>
          </a:p>
        </p:txBody>
      </p:sp>
      <p:sp>
        <p:nvSpPr>
          <p:cNvPr id="211971" name="Text Box 3"/>
          <p:cNvSpPr txBox="1">
            <a:spLocks noChangeArrowheads="1"/>
          </p:cNvSpPr>
          <p:nvPr/>
        </p:nvSpPr>
        <p:spPr bwMode="auto">
          <a:xfrm>
            <a:off x="0" y="0"/>
            <a:ext cx="8208963" cy="1107996"/>
          </a:xfrm>
          <a:prstGeom prst="rect">
            <a:avLst/>
          </a:prstGeom>
          <a:noFill/>
          <a:ln w="9525">
            <a:noFill/>
            <a:miter lim="800000"/>
            <a:headEnd/>
            <a:tailEnd/>
          </a:ln>
          <a:effectLst/>
        </p:spPr>
        <p:txBody>
          <a:bodyPr>
            <a:spAutoFit/>
          </a:bodyPr>
          <a:lstStyle/>
          <a:p>
            <a:pPr eaLnBrk="0" hangingPunct="0"/>
            <a:endParaRPr lang="en-US" sz="2000" b="1" dirty="0">
              <a:solidFill>
                <a:srgbClr val="000000"/>
              </a:solidFill>
              <a:latin typeface="Times New Roman"/>
            </a:endParaRPr>
          </a:p>
          <a:p>
            <a:pPr eaLnBrk="0" hangingPunct="0">
              <a:spcBef>
                <a:spcPts val="600"/>
              </a:spcBef>
            </a:pPr>
            <a:r>
              <a:rPr lang="en-US" sz="2000" b="1" dirty="0">
                <a:solidFill>
                  <a:srgbClr val="000000"/>
                </a:solidFill>
                <a:latin typeface="Times New Roman"/>
              </a:rPr>
              <a:t>Earthquake Damage</a:t>
            </a:r>
          </a:p>
          <a:p>
            <a:pPr eaLnBrk="0" hangingPunct="0">
              <a:spcBef>
                <a:spcPts val="600"/>
              </a:spcBef>
            </a:pPr>
            <a:r>
              <a:rPr lang="en-US" sz="1600" b="0" dirty="0">
                <a:solidFill>
                  <a:srgbClr val="000000"/>
                </a:solidFill>
                <a:latin typeface="Times New Roman"/>
              </a:rPr>
              <a:t>Aceh Indonesia,  December, 2004</a:t>
            </a:r>
          </a:p>
        </p:txBody>
      </p:sp>
      <p:pic>
        <p:nvPicPr>
          <p:cNvPr id="211976" name="Picture 8" descr="Earthquake failure - Masonry (Banda Aceh)"/>
          <p:cNvPicPr>
            <a:picLocks noChangeAspect="1" noChangeArrowheads="1"/>
          </p:cNvPicPr>
          <p:nvPr/>
        </p:nvPicPr>
        <p:blipFill>
          <a:blip r:embed="rId3" cstate="print"/>
          <a:srcRect/>
          <a:stretch>
            <a:fillRect/>
          </a:stretch>
        </p:blipFill>
        <p:spPr bwMode="auto">
          <a:xfrm>
            <a:off x="0" y="1265308"/>
            <a:ext cx="5092460" cy="3178175"/>
          </a:xfrm>
          <a:prstGeom prst="rect">
            <a:avLst/>
          </a:prstGeom>
          <a:noFill/>
        </p:spPr>
      </p:pic>
      <p:grpSp>
        <p:nvGrpSpPr>
          <p:cNvPr id="2" name="Group 6"/>
          <p:cNvGrpSpPr/>
          <p:nvPr/>
        </p:nvGrpSpPr>
        <p:grpSpPr>
          <a:xfrm>
            <a:off x="4724400" y="3124200"/>
            <a:ext cx="4419600" cy="3752850"/>
            <a:chOff x="4267200" y="2971800"/>
            <a:chExt cx="4876800" cy="3905250"/>
          </a:xfrm>
        </p:grpSpPr>
        <p:pic>
          <p:nvPicPr>
            <p:cNvPr id="211975" name="Picture 7" descr="Picture 115"/>
            <p:cNvPicPr>
              <a:picLocks noChangeAspect="1" noChangeArrowheads="1"/>
            </p:cNvPicPr>
            <p:nvPr/>
          </p:nvPicPr>
          <p:blipFill>
            <a:blip r:embed="rId4" cstate="print"/>
            <a:srcRect/>
            <a:stretch>
              <a:fillRect/>
            </a:stretch>
          </p:blipFill>
          <p:spPr bwMode="auto">
            <a:xfrm>
              <a:off x="6231073" y="2971800"/>
              <a:ext cx="2912927" cy="3886200"/>
            </a:xfrm>
            <a:prstGeom prst="rect">
              <a:avLst/>
            </a:prstGeom>
            <a:noFill/>
          </p:spPr>
        </p:pic>
        <p:pic>
          <p:nvPicPr>
            <p:cNvPr id="211973" name="Picture 5" descr="Picture 109"/>
            <p:cNvPicPr>
              <a:picLocks noChangeAspect="1" noChangeArrowheads="1"/>
            </p:cNvPicPr>
            <p:nvPr/>
          </p:nvPicPr>
          <p:blipFill>
            <a:blip r:embed="rId5" cstate="print"/>
            <a:srcRect/>
            <a:stretch>
              <a:fillRect/>
            </a:stretch>
          </p:blipFill>
          <p:spPr bwMode="auto">
            <a:xfrm>
              <a:off x="4267200" y="4876800"/>
              <a:ext cx="2667000" cy="2000250"/>
            </a:xfrm>
            <a:prstGeom prst="rect">
              <a:avLst/>
            </a:prstGeom>
            <a:noFill/>
          </p:spPr>
        </p:pic>
      </p:grpSp>
    </p:spTree>
  </p:cSld>
  <p:clrMapOvr>
    <a:masterClrMapping/>
  </p:clrMapOvr>
  <p:transition advTm="5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80" name="Picture 8" descr="Picture 404"/>
          <p:cNvPicPr>
            <a:picLocks noChangeAspect="1" noChangeArrowheads="1"/>
          </p:cNvPicPr>
          <p:nvPr/>
        </p:nvPicPr>
        <p:blipFill>
          <a:blip r:embed="rId3" cstate="print"/>
          <a:srcRect/>
          <a:stretch>
            <a:fillRect/>
          </a:stretch>
        </p:blipFill>
        <p:spPr bwMode="auto">
          <a:xfrm>
            <a:off x="0" y="5163685"/>
            <a:ext cx="2667000" cy="1999115"/>
          </a:xfrm>
          <a:prstGeom prst="rect">
            <a:avLst/>
          </a:prstGeom>
          <a:noFill/>
        </p:spPr>
      </p:pic>
      <p:sp>
        <p:nvSpPr>
          <p:cNvPr id="207875" name="Text Box 3"/>
          <p:cNvSpPr txBox="1">
            <a:spLocks noChangeArrowheads="1"/>
          </p:cNvSpPr>
          <p:nvPr/>
        </p:nvSpPr>
        <p:spPr bwMode="auto">
          <a:xfrm>
            <a:off x="0" y="0"/>
            <a:ext cx="6530975" cy="1107996"/>
          </a:xfrm>
          <a:prstGeom prst="rect">
            <a:avLst/>
          </a:prstGeom>
          <a:noFill/>
          <a:ln w="9525">
            <a:noFill/>
            <a:miter lim="800000"/>
            <a:headEnd/>
            <a:tailEnd/>
          </a:ln>
          <a:effectLst/>
        </p:spPr>
        <p:txBody>
          <a:bodyPr wrap="square">
            <a:spAutoFit/>
          </a:bodyPr>
          <a:lstStyle/>
          <a:p>
            <a:pPr eaLnBrk="0" hangingPunct="0">
              <a:spcBef>
                <a:spcPts val="600"/>
              </a:spcBef>
            </a:pPr>
            <a:endParaRPr lang="en-US" sz="2000" b="1" dirty="0">
              <a:solidFill>
                <a:srgbClr val="000000"/>
              </a:solidFill>
              <a:latin typeface="Times New Roman"/>
            </a:endParaRPr>
          </a:p>
          <a:p>
            <a:pPr eaLnBrk="0" hangingPunct="0">
              <a:spcBef>
                <a:spcPts val="600"/>
              </a:spcBef>
            </a:pPr>
            <a:r>
              <a:rPr lang="en-US" sz="2000" b="1" dirty="0">
                <a:solidFill>
                  <a:srgbClr val="000000"/>
                </a:solidFill>
                <a:latin typeface="Times New Roman"/>
              </a:rPr>
              <a:t>Tsunami Damage</a:t>
            </a:r>
          </a:p>
          <a:p>
            <a:pPr eaLnBrk="0" hangingPunct="0">
              <a:spcBef>
                <a:spcPts val="600"/>
              </a:spcBef>
            </a:pPr>
            <a:r>
              <a:rPr lang="en-US" sz="1600" b="0" dirty="0">
                <a:solidFill>
                  <a:srgbClr val="000000"/>
                </a:solidFill>
                <a:latin typeface="Times New Roman"/>
              </a:rPr>
              <a:t>Indonesia, Thailand, India, Sri Lanka – December 2004</a:t>
            </a:r>
            <a:endParaRPr lang="en-AU" sz="1600" b="0" dirty="0">
              <a:solidFill>
                <a:srgbClr val="000000"/>
              </a:solidFill>
              <a:latin typeface="Times New Roman"/>
            </a:endParaRPr>
          </a:p>
        </p:txBody>
      </p:sp>
      <p:pic>
        <p:nvPicPr>
          <p:cNvPr id="207881" name="Picture 9" descr="Picture 400"/>
          <p:cNvPicPr>
            <a:picLocks noChangeAspect="1" noChangeArrowheads="1"/>
          </p:cNvPicPr>
          <p:nvPr/>
        </p:nvPicPr>
        <p:blipFill>
          <a:blip r:embed="rId4" cstate="print"/>
          <a:srcRect/>
          <a:stretch>
            <a:fillRect/>
          </a:stretch>
        </p:blipFill>
        <p:spPr bwMode="auto">
          <a:xfrm>
            <a:off x="7086600" y="4113740"/>
            <a:ext cx="2057400" cy="2744259"/>
          </a:xfrm>
          <a:prstGeom prst="rect">
            <a:avLst/>
          </a:prstGeom>
          <a:noFill/>
        </p:spPr>
      </p:pic>
      <p:pic>
        <p:nvPicPr>
          <p:cNvPr id="7" name="Picture 7" descr="DSCN0981"/>
          <p:cNvPicPr>
            <a:picLocks noChangeAspect="1" noChangeArrowheads="1"/>
          </p:cNvPicPr>
          <p:nvPr/>
        </p:nvPicPr>
        <p:blipFill>
          <a:blip r:embed="rId5" cstate="print"/>
          <a:srcRect/>
          <a:stretch>
            <a:fillRect/>
          </a:stretch>
        </p:blipFill>
        <p:spPr bwMode="auto">
          <a:xfrm>
            <a:off x="3276600" y="5239708"/>
            <a:ext cx="2667000" cy="1999292"/>
          </a:xfrm>
          <a:prstGeom prst="rect">
            <a:avLst/>
          </a:prstGeom>
          <a:noFill/>
        </p:spPr>
      </p:pic>
      <p:pic>
        <p:nvPicPr>
          <p:cNvPr id="8" name="Picture 8" descr="DSCN0985"/>
          <p:cNvPicPr>
            <a:picLocks noChangeAspect="1" noChangeArrowheads="1"/>
          </p:cNvPicPr>
          <p:nvPr/>
        </p:nvPicPr>
        <p:blipFill>
          <a:blip r:embed="rId6" cstate="print"/>
          <a:srcRect/>
          <a:stretch>
            <a:fillRect/>
          </a:stretch>
        </p:blipFill>
        <p:spPr bwMode="auto">
          <a:xfrm>
            <a:off x="3352800" y="3087249"/>
            <a:ext cx="2590800" cy="1941951"/>
          </a:xfrm>
          <a:prstGeom prst="rect">
            <a:avLst/>
          </a:prstGeom>
          <a:noFill/>
        </p:spPr>
      </p:pic>
      <p:pic>
        <p:nvPicPr>
          <p:cNvPr id="10" name="Picture 5" descr="Villapurum emergency housing"/>
          <p:cNvPicPr>
            <a:picLocks noChangeAspect="1" noChangeArrowheads="1"/>
          </p:cNvPicPr>
          <p:nvPr/>
        </p:nvPicPr>
        <p:blipFill>
          <a:blip r:embed="rId7" cstate="print"/>
          <a:srcRect/>
          <a:stretch>
            <a:fillRect/>
          </a:stretch>
        </p:blipFill>
        <p:spPr bwMode="auto">
          <a:xfrm>
            <a:off x="6477000" y="2060848"/>
            <a:ext cx="2667000" cy="1836649"/>
          </a:xfrm>
          <a:prstGeom prst="rect">
            <a:avLst/>
          </a:prstGeom>
          <a:noFill/>
        </p:spPr>
      </p:pic>
      <p:pic>
        <p:nvPicPr>
          <p:cNvPr id="11" name="Picture 7" descr="DSCN1178"/>
          <p:cNvPicPr>
            <a:picLocks noChangeAspect="1" noChangeArrowheads="1"/>
          </p:cNvPicPr>
          <p:nvPr/>
        </p:nvPicPr>
        <p:blipFill>
          <a:blip r:embed="rId8" cstate="print"/>
          <a:srcRect/>
          <a:stretch>
            <a:fillRect/>
          </a:stretch>
        </p:blipFill>
        <p:spPr bwMode="auto">
          <a:xfrm>
            <a:off x="0" y="3068960"/>
            <a:ext cx="2590801" cy="1942020"/>
          </a:xfrm>
          <a:prstGeom prst="rect">
            <a:avLst/>
          </a:prstGeom>
          <a:noFill/>
        </p:spPr>
      </p:pic>
    </p:spTree>
  </p:cSld>
  <p:clrMapOvr>
    <a:masterClrMapping/>
  </p:clrMapOvr>
  <p:transition advTm="5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Text Box 3"/>
          <p:cNvSpPr txBox="1">
            <a:spLocks noChangeArrowheads="1"/>
          </p:cNvSpPr>
          <p:nvPr/>
        </p:nvSpPr>
        <p:spPr bwMode="auto">
          <a:xfrm>
            <a:off x="0" y="0"/>
            <a:ext cx="4969247" cy="1107996"/>
          </a:xfrm>
          <a:prstGeom prst="rect">
            <a:avLst/>
          </a:prstGeom>
          <a:noFill/>
          <a:ln w="9525">
            <a:noFill/>
            <a:miter lim="800000"/>
            <a:headEnd/>
            <a:tailEnd/>
          </a:ln>
          <a:effectLst/>
        </p:spPr>
        <p:txBody>
          <a:bodyPr wrap="square">
            <a:spAutoFit/>
          </a:bodyPr>
          <a:lstStyle/>
          <a:p>
            <a:pPr eaLnBrk="0" hangingPunct="0">
              <a:spcBef>
                <a:spcPts val="600"/>
              </a:spcBef>
            </a:pPr>
            <a:endParaRPr lang="en-US" sz="2000" b="1" dirty="0">
              <a:solidFill>
                <a:srgbClr val="000000"/>
              </a:solidFill>
              <a:latin typeface="Times New Roman"/>
            </a:endParaRPr>
          </a:p>
          <a:p>
            <a:pPr eaLnBrk="0" hangingPunct="0">
              <a:spcBef>
                <a:spcPts val="600"/>
              </a:spcBef>
            </a:pPr>
            <a:r>
              <a:rPr lang="en-US" sz="2000" b="1" dirty="0">
                <a:solidFill>
                  <a:srgbClr val="000000"/>
                </a:solidFill>
                <a:latin typeface="Times New Roman"/>
              </a:rPr>
              <a:t>Earthquake and Tsunami Damage </a:t>
            </a:r>
          </a:p>
          <a:p>
            <a:pPr eaLnBrk="0" hangingPunct="0">
              <a:spcBef>
                <a:spcPts val="600"/>
              </a:spcBef>
            </a:pPr>
            <a:r>
              <a:rPr lang="en-US" sz="1600" b="0" dirty="0">
                <a:solidFill>
                  <a:srgbClr val="000000"/>
                </a:solidFill>
                <a:latin typeface="Times New Roman"/>
              </a:rPr>
              <a:t>Solomon Islands, April 2007 </a:t>
            </a:r>
            <a:endParaRPr lang="en-AU" sz="1600" b="0" dirty="0">
              <a:solidFill>
                <a:srgbClr val="000000"/>
              </a:solidFill>
              <a:latin typeface="Times New Roman"/>
            </a:endParaRPr>
          </a:p>
        </p:txBody>
      </p:sp>
      <p:pic>
        <p:nvPicPr>
          <p:cNvPr id="4127746" name="Picture 2" descr="C:\Users\user\Documents\04Photos\Partner Housing Australasia\HFH Solomons Jun 07\2007 Solomons\Picture 054.jpg"/>
          <p:cNvPicPr>
            <a:picLocks noChangeAspect="1" noChangeArrowheads="1"/>
          </p:cNvPicPr>
          <p:nvPr/>
        </p:nvPicPr>
        <p:blipFill>
          <a:blip r:embed="rId3" cstate="print"/>
          <a:srcRect/>
          <a:stretch>
            <a:fillRect/>
          </a:stretch>
        </p:blipFill>
        <p:spPr bwMode="auto">
          <a:xfrm>
            <a:off x="0" y="4439075"/>
            <a:ext cx="2819400" cy="2114125"/>
          </a:xfrm>
          <a:prstGeom prst="rect">
            <a:avLst/>
          </a:prstGeom>
          <a:noFill/>
        </p:spPr>
      </p:pic>
      <p:pic>
        <p:nvPicPr>
          <p:cNvPr id="4127747" name="Picture 3" descr="C:\Users\user\Documents\04Photos\Partner Housing Australasia\HFH Solomons Jun 07\2007 Solomons\Sol 08.jpg"/>
          <p:cNvPicPr>
            <a:picLocks noChangeAspect="1" noChangeArrowheads="1"/>
          </p:cNvPicPr>
          <p:nvPr/>
        </p:nvPicPr>
        <p:blipFill>
          <a:blip r:embed="rId4" cstate="print"/>
          <a:srcRect/>
          <a:stretch>
            <a:fillRect/>
          </a:stretch>
        </p:blipFill>
        <p:spPr bwMode="auto">
          <a:xfrm>
            <a:off x="6553200" y="2362200"/>
            <a:ext cx="2590800" cy="1942710"/>
          </a:xfrm>
          <a:prstGeom prst="rect">
            <a:avLst/>
          </a:prstGeom>
          <a:noFill/>
        </p:spPr>
      </p:pic>
      <p:pic>
        <p:nvPicPr>
          <p:cNvPr id="4127748" name="Picture 4" descr="C:\Users\user\Documents\04Photos\Partner Housing Australasia\HFH Solomons Jun 07\2007 Solomons\Sol 09.jpg"/>
          <p:cNvPicPr>
            <a:picLocks noChangeAspect="1" noChangeArrowheads="1"/>
          </p:cNvPicPr>
          <p:nvPr/>
        </p:nvPicPr>
        <p:blipFill>
          <a:blip r:embed="rId5" cstate="print"/>
          <a:srcRect/>
          <a:stretch>
            <a:fillRect/>
          </a:stretch>
        </p:blipFill>
        <p:spPr bwMode="auto">
          <a:xfrm>
            <a:off x="6553200" y="4915291"/>
            <a:ext cx="2590800" cy="1942710"/>
          </a:xfrm>
          <a:prstGeom prst="rect">
            <a:avLst/>
          </a:prstGeom>
          <a:noFill/>
        </p:spPr>
      </p:pic>
      <p:pic>
        <p:nvPicPr>
          <p:cNvPr id="4127749" name="Picture 5" descr="C:\Users\user\Documents\04Photos\Partner Housing Australasia\HFH Solomons Jun 07\2007 Solomons\Sol 10.jpg"/>
          <p:cNvPicPr>
            <a:picLocks noChangeAspect="1" noChangeArrowheads="1"/>
          </p:cNvPicPr>
          <p:nvPr/>
        </p:nvPicPr>
        <p:blipFill>
          <a:blip r:embed="rId6" cstate="print"/>
          <a:srcRect/>
          <a:stretch>
            <a:fillRect/>
          </a:stretch>
        </p:blipFill>
        <p:spPr bwMode="auto">
          <a:xfrm>
            <a:off x="3124813" y="2362200"/>
            <a:ext cx="3048000" cy="1973320"/>
          </a:xfrm>
          <a:prstGeom prst="rect">
            <a:avLst/>
          </a:prstGeom>
          <a:noFill/>
        </p:spPr>
      </p:pic>
      <p:pic>
        <p:nvPicPr>
          <p:cNvPr id="4127750" name="Picture 6" descr="C:\Users\user\Documents\04Photos\Partner Housing Australasia\HFH Solomons Jun 07\HFHA Solomons Jun 07 (All)\Picture 023.jpg"/>
          <p:cNvPicPr>
            <a:picLocks noChangeAspect="1" noChangeArrowheads="1"/>
          </p:cNvPicPr>
          <p:nvPr/>
        </p:nvPicPr>
        <p:blipFill>
          <a:blip r:embed="rId7" cstate="print"/>
          <a:srcRect/>
          <a:stretch>
            <a:fillRect/>
          </a:stretch>
        </p:blipFill>
        <p:spPr bwMode="auto">
          <a:xfrm>
            <a:off x="0" y="2362200"/>
            <a:ext cx="2819401" cy="1753946"/>
          </a:xfrm>
          <a:prstGeom prst="rect">
            <a:avLst/>
          </a:prstGeom>
          <a:noFill/>
        </p:spPr>
      </p:pic>
      <p:pic>
        <p:nvPicPr>
          <p:cNvPr id="4127751" name="Picture 7" descr="C:\Users\user\Documents\04Photos\Partner Housing Australasia\HFH Solomons Jun 07\HFHA Solomons Jun 07 (All)\Picture 043.jpg"/>
          <p:cNvPicPr>
            <a:picLocks noChangeAspect="1" noChangeArrowheads="1"/>
          </p:cNvPicPr>
          <p:nvPr/>
        </p:nvPicPr>
        <p:blipFill>
          <a:blip r:embed="rId8" cstate="print"/>
          <a:srcRect/>
          <a:stretch>
            <a:fillRect/>
          </a:stretch>
        </p:blipFill>
        <p:spPr bwMode="auto">
          <a:xfrm>
            <a:off x="3124200" y="4572000"/>
            <a:ext cx="3048613" cy="2286000"/>
          </a:xfrm>
          <a:prstGeom prst="rect">
            <a:avLst/>
          </a:prstGeom>
          <a:noFill/>
        </p:spPr>
      </p:pic>
    </p:spTree>
  </p:cSld>
  <p:clrMapOvr>
    <a:masterClrMapping/>
  </p:clrMapOvr>
  <p:transition advTm="5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203779" name="Text Box 3"/>
          <p:cNvSpPr txBox="1">
            <a:spLocks noChangeArrowheads="1"/>
          </p:cNvSpPr>
          <p:nvPr/>
        </p:nvSpPr>
        <p:spPr bwMode="auto">
          <a:xfrm>
            <a:off x="4648200" y="2209800"/>
            <a:ext cx="4221163" cy="396875"/>
          </a:xfrm>
          <a:prstGeom prst="rect">
            <a:avLst/>
          </a:prstGeom>
          <a:noFill/>
          <a:ln w="9525">
            <a:noFill/>
            <a:miter lim="800000"/>
            <a:headEnd/>
            <a:tailEnd/>
          </a:ln>
          <a:effectLst/>
        </p:spPr>
        <p:txBody>
          <a:bodyPr>
            <a:spAutoFit/>
          </a:bodyPr>
          <a:lstStyle/>
          <a:p>
            <a:pPr eaLnBrk="0" hangingPunct="0"/>
            <a:endParaRPr lang="en-US" sz="1000" dirty="0">
              <a:solidFill>
                <a:srgbClr val="CCCCFF"/>
              </a:solidFill>
            </a:endParaRPr>
          </a:p>
          <a:p>
            <a:pPr eaLnBrk="0" hangingPunct="0"/>
            <a:endParaRPr lang="en-US" sz="1000" dirty="0">
              <a:solidFill>
                <a:srgbClr val="CCCCFF"/>
              </a:solidFill>
            </a:endParaRPr>
          </a:p>
        </p:txBody>
      </p:sp>
      <p:sp>
        <p:nvSpPr>
          <p:cNvPr id="203780" name="Text Box 4"/>
          <p:cNvSpPr txBox="1">
            <a:spLocks noChangeArrowheads="1"/>
          </p:cNvSpPr>
          <p:nvPr/>
        </p:nvSpPr>
        <p:spPr bwMode="auto">
          <a:xfrm>
            <a:off x="0" y="0"/>
            <a:ext cx="8588375" cy="2985433"/>
          </a:xfrm>
          <a:prstGeom prst="rect">
            <a:avLst/>
          </a:prstGeom>
          <a:noFill/>
          <a:ln w="9525">
            <a:noFill/>
            <a:miter lim="800000"/>
            <a:headEnd/>
            <a:tailEnd/>
          </a:ln>
          <a:effectLst/>
        </p:spPr>
        <p:txBody>
          <a:bodyPr wrap="square">
            <a:spAutoFit/>
          </a:bodyPr>
          <a:lstStyle/>
          <a:p>
            <a:pPr eaLnBrk="0" hangingPunct="0">
              <a:spcBef>
                <a:spcPts val="600"/>
              </a:spcBef>
              <a:spcAft>
                <a:spcPts val="0"/>
              </a:spcAft>
            </a:pPr>
            <a:endParaRPr lang="en-AU" sz="2000" b="1" dirty="0">
              <a:solidFill>
                <a:srgbClr val="000000"/>
              </a:solidFill>
              <a:latin typeface="Times New Roman"/>
            </a:endParaRPr>
          </a:p>
          <a:p>
            <a:pPr eaLnBrk="0" hangingPunct="0">
              <a:spcBef>
                <a:spcPts val="600"/>
              </a:spcBef>
              <a:spcAft>
                <a:spcPts val="0"/>
              </a:spcAft>
            </a:pPr>
            <a:r>
              <a:rPr lang="en-AU" sz="2000" b="1" dirty="0">
                <a:solidFill>
                  <a:srgbClr val="000000"/>
                </a:solidFill>
                <a:latin typeface="Times New Roman"/>
              </a:rPr>
              <a:t>Some buildings are less prone to damage than others</a:t>
            </a:r>
          </a:p>
          <a:p>
            <a:pPr eaLnBrk="0" hangingPunct="0">
              <a:spcBef>
                <a:spcPts val="600"/>
              </a:spcBef>
              <a:spcAft>
                <a:spcPts val="0"/>
              </a:spcAft>
            </a:pPr>
            <a:r>
              <a:rPr lang="en-US" sz="1600" b="0" dirty="0">
                <a:solidFill>
                  <a:srgbClr val="000000"/>
                </a:solidFill>
                <a:latin typeface="Times New Roman"/>
              </a:rPr>
              <a:t>Although subjected to the same cyclone, earthquake or tsunami, some houses remain virtually unscathed while others are destroyed or rendered unusable. </a:t>
            </a:r>
          </a:p>
          <a:p>
            <a:pPr eaLnBrk="0" hangingPunct="0">
              <a:spcBef>
                <a:spcPts val="600"/>
              </a:spcBef>
              <a:spcAft>
                <a:spcPts val="0"/>
              </a:spcAft>
            </a:pPr>
            <a:r>
              <a:rPr lang="en-US" sz="1600" b="0" dirty="0">
                <a:solidFill>
                  <a:srgbClr val="000000"/>
                </a:solidFill>
                <a:latin typeface="Times New Roman"/>
              </a:rPr>
              <a:t>The following two houses, side by side, were both subjected to the 2007 Solomon Islands earthquake and tsunami. The more substantial green “timber and concrete house” includes adequate horizontal load resistance (in the form of a strong lower storey room), while the adjacent brown “leaf house” (without any bracing) is now unserviceable and requires temporary props to prevent collapse.</a:t>
            </a:r>
          </a:p>
          <a:p>
            <a:pPr eaLnBrk="0" hangingPunct="0">
              <a:spcBef>
                <a:spcPts val="600"/>
              </a:spcBef>
              <a:spcAft>
                <a:spcPts val="0"/>
              </a:spcAft>
            </a:pPr>
            <a:r>
              <a:rPr lang="en-US" sz="1600" b="0" dirty="0">
                <a:solidFill>
                  <a:srgbClr val="000000"/>
                </a:solidFill>
                <a:latin typeface="Times New Roman"/>
              </a:rPr>
              <a:t>The common feature is that </a:t>
            </a:r>
            <a:r>
              <a:rPr lang="en-US" sz="1600" dirty="0">
                <a:solidFill>
                  <a:srgbClr val="C00000"/>
                </a:solidFill>
                <a:latin typeface="Times New Roman"/>
              </a:rPr>
              <a:t>all surviving houses are well-built and braced </a:t>
            </a:r>
            <a:r>
              <a:rPr lang="en-US" sz="1600" b="0" dirty="0">
                <a:solidFill>
                  <a:srgbClr val="000000"/>
                </a:solidFill>
                <a:latin typeface="Times New Roman"/>
              </a:rPr>
              <a:t>(in some cases by  braced lower storey walls, in other cases by diagonal bracing).</a:t>
            </a:r>
          </a:p>
        </p:txBody>
      </p:sp>
      <p:pic>
        <p:nvPicPr>
          <p:cNvPr id="8" name="Picture 2" descr="Braced&amp;Unbraced-1"/>
          <p:cNvPicPr>
            <a:picLocks noChangeAspect="1" noChangeArrowheads="1"/>
          </p:cNvPicPr>
          <p:nvPr/>
        </p:nvPicPr>
        <p:blipFill>
          <a:blip r:embed="rId5" cstate="print"/>
          <a:srcRect/>
          <a:stretch>
            <a:fillRect/>
          </a:stretch>
        </p:blipFill>
        <p:spPr bwMode="auto">
          <a:xfrm>
            <a:off x="1064172" y="3060992"/>
            <a:ext cx="8079828" cy="3797008"/>
          </a:xfrm>
          <a:prstGeom prst="rect">
            <a:avLst/>
          </a:prstGeom>
          <a:noFill/>
          <a:ln w="9525">
            <a:noFill/>
            <a:miter lim="800000"/>
            <a:headEnd/>
            <a:tailEnd/>
          </a:ln>
        </p:spPr>
      </p:pic>
      <p:grpSp>
        <p:nvGrpSpPr>
          <p:cNvPr id="6" name="Group 21">
            <a:extLst>
              <a:ext uri="{FF2B5EF4-FFF2-40B4-BE49-F238E27FC236}">
                <a16:creationId xmlns:a16="http://schemas.microsoft.com/office/drawing/2014/main" id="{F1200E97-F5B3-4AE5-8F6F-43DE76296A58}"/>
              </a:ext>
            </a:extLst>
          </p:cNvPr>
          <p:cNvGrpSpPr/>
          <p:nvPr/>
        </p:nvGrpSpPr>
        <p:grpSpPr>
          <a:xfrm>
            <a:off x="8136851" y="5964112"/>
            <a:ext cx="382137" cy="364487"/>
            <a:chOff x="5154134" y="5589064"/>
            <a:chExt cx="304800" cy="304800"/>
          </a:xfrm>
        </p:grpSpPr>
        <p:sp>
          <p:nvSpPr>
            <p:cNvPr id="7" name="AutoShape 25">
              <a:extLst>
                <a:ext uri="{FF2B5EF4-FFF2-40B4-BE49-F238E27FC236}">
                  <a16:creationId xmlns:a16="http://schemas.microsoft.com/office/drawing/2014/main" id="{2C3A763D-4AA8-4385-BF17-79EF344A6DA0}"/>
                </a:ext>
              </a:extLst>
            </p:cNvPr>
            <p:cNvSpPr>
              <a:spLocks noChangeArrowheads="1"/>
            </p:cNvSpPr>
            <p:nvPr/>
          </p:nvSpPr>
          <p:spPr bwMode="auto">
            <a:xfrm>
              <a:off x="5154134" y="5589064"/>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9" name="Rectangle 26">
              <a:extLst>
                <a:ext uri="{FF2B5EF4-FFF2-40B4-BE49-F238E27FC236}">
                  <a16:creationId xmlns:a16="http://schemas.microsoft.com/office/drawing/2014/main" id="{1E251F0F-94D9-49CE-988F-3123F9EFCF82}"/>
                </a:ext>
              </a:extLst>
            </p:cNvPr>
            <p:cNvSpPr>
              <a:spLocks noChangeArrowheads="1"/>
            </p:cNvSpPr>
            <p:nvPr/>
          </p:nvSpPr>
          <p:spPr bwMode="auto">
            <a:xfrm>
              <a:off x="5204934" y="5753565"/>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10" name="Arc 27">
              <a:extLst>
                <a:ext uri="{FF2B5EF4-FFF2-40B4-BE49-F238E27FC236}">
                  <a16:creationId xmlns:a16="http://schemas.microsoft.com/office/drawing/2014/main" id="{9A0ADB0B-2EEA-46AF-8989-1971590B8DBE}"/>
                </a:ext>
              </a:extLst>
            </p:cNvPr>
            <p:cNvSpPr>
              <a:spLocks/>
            </p:cNvSpPr>
            <p:nvPr/>
          </p:nvSpPr>
          <p:spPr bwMode="auto">
            <a:xfrm rot="18238269">
              <a:off x="5265524" y="5754435"/>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sp>
        <p:nvSpPr>
          <p:cNvPr id="11" name="AutoShape 29">
            <a:extLst>
              <a:ext uri="{FF2B5EF4-FFF2-40B4-BE49-F238E27FC236}">
                <a16:creationId xmlns:a16="http://schemas.microsoft.com/office/drawing/2014/main" id="{D77E9723-8F5A-4143-8F15-ECC53F9BB5A5}"/>
              </a:ext>
            </a:extLst>
          </p:cNvPr>
          <p:cNvSpPr>
            <a:spLocks noChangeArrowheads="1"/>
          </p:cNvSpPr>
          <p:nvPr/>
        </p:nvSpPr>
        <p:spPr bwMode="auto">
          <a:xfrm>
            <a:off x="2247900" y="4287393"/>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pic>
        <p:nvPicPr>
          <p:cNvPr id="2" name="00-5-7 2 Two houses">
            <a:hlinkClick r:id="" action="ppaction://media"/>
            <a:extLst>
              <a:ext uri="{FF2B5EF4-FFF2-40B4-BE49-F238E27FC236}">
                <a16:creationId xmlns:a16="http://schemas.microsoft.com/office/drawing/2014/main" id="{B4254AC9-5780-43C6-85A0-116C2D1A75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6163" y="272288"/>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4648200" y="2209800"/>
            <a:ext cx="4221163" cy="396875"/>
          </a:xfrm>
          <a:prstGeom prst="rect">
            <a:avLst/>
          </a:prstGeom>
          <a:noFill/>
          <a:ln w="9525">
            <a:noFill/>
            <a:miter lim="800000"/>
            <a:headEnd/>
            <a:tailEnd/>
          </a:ln>
          <a:effectLst/>
        </p:spPr>
        <p:txBody>
          <a:bodyPr>
            <a:spAutoFit/>
          </a:bodyPr>
          <a:lstStyle/>
          <a:p>
            <a:pPr eaLnBrk="0" hangingPunct="0"/>
            <a:endParaRPr lang="en-US" sz="1000" dirty="0">
              <a:solidFill>
                <a:srgbClr val="CCCCFF"/>
              </a:solidFill>
            </a:endParaRPr>
          </a:p>
          <a:p>
            <a:pPr eaLnBrk="0" hangingPunct="0"/>
            <a:endParaRPr lang="en-US" sz="1000" dirty="0">
              <a:solidFill>
                <a:srgbClr val="CCCCFF"/>
              </a:solidFill>
            </a:endParaRPr>
          </a:p>
        </p:txBody>
      </p:sp>
      <p:sp>
        <p:nvSpPr>
          <p:cNvPr id="211971" name="Text Box 3"/>
          <p:cNvSpPr txBox="1">
            <a:spLocks noChangeArrowheads="1"/>
          </p:cNvSpPr>
          <p:nvPr/>
        </p:nvSpPr>
        <p:spPr bwMode="auto">
          <a:xfrm>
            <a:off x="0" y="0"/>
            <a:ext cx="5845175" cy="2077492"/>
          </a:xfrm>
          <a:prstGeom prst="rect">
            <a:avLst/>
          </a:prstGeom>
          <a:noFill/>
          <a:ln w="9525">
            <a:noFill/>
            <a:miter lim="800000"/>
            <a:headEnd/>
            <a:tailEnd/>
          </a:ln>
          <a:effectLst/>
        </p:spPr>
        <p:txBody>
          <a:bodyPr wrap="square">
            <a:spAutoFit/>
          </a:bodyPr>
          <a:lstStyle/>
          <a:p>
            <a:pPr eaLnBrk="0" hangingPunct="0">
              <a:spcBef>
                <a:spcPts val="600"/>
              </a:spcBef>
              <a:spcAft>
                <a:spcPts val="0"/>
              </a:spcAft>
            </a:pPr>
            <a:endParaRPr lang="en-AU" sz="2000" b="1" dirty="0">
              <a:solidFill>
                <a:srgbClr val="000000"/>
              </a:solidFill>
              <a:latin typeface="Times New Roman"/>
            </a:endParaRPr>
          </a:p>
          <a:p>
            <a:pPr eaLnBrk="0" hangingPunct="0">
              <a:spcBef>
                <a:spcPts val="600"/>
              </a:spcBef>
              <a:spcAft>
                <a:spcPts val="0"/>
              </a:spcAft>
            </a:pPr>
            <a:r>
              <a:rPr lang="en-AU" sz="2000" b="1" dirty="0">
                <a:solidFill>
                  <a:srgbClr val="000000"/>
                </a:solidFill>
                <a:latin typeface="Times New Roman"/>
              </a:rPr>
              <a:t>Poor design and construction contributes to failures</a:t>
            </a:r>
          </a:p>
          <a:p>
            <a:pPr eaLnBrk="0" hangingPunct="0">
              <a:spcBef>
                <a:spcPts val="600"/>
              </a:spcBef>
              <a:spcAft>
                <a:spcPts val="0"/>
              </a:spcAft>
            </a:pPr>
            <a:r>
              <a:rPr lang="en-AU" sz="1600" b="0" dirty="0">
                <a:solidFill>
                  <a:srgbClr val="000000"/>
                </a:solidFill>
                <a:latin typeface="Times New Roman"/>
              </a:rPr>
              <a:t>The following pages show various examples of both good and bad design or construction.</a:t>
            </a:r>
          </a:p>
          <a:p>
            <a:pPr eaLnBrk="0" hangingPunct="0">
              <a:spcBef>
                <a:spcPts val="600"/>
              </a:spcBef>
              <a:spcAft>
                <a:spcPts val="600"/>
              </a:spcAft>
            </a:pPr>
            <a:endParaRPr lang="en-AU" sz="1600" dirty="0">
              <a:solidFill>
                <a:srgbClr val="000000"/>
              </a:solidFill>
              <a:latin typeface="Times New Roman"/>
            </a:endParaRPr>
          </a:p>
          <a:p>
            <a:pPr eaLnBrk="0" hangingPunct="0">
              <a:spcBef>
                <a:spcPts val="600"/>
              </a:spcBef>
              <a:spcAft>
                <a:spcPts val="600"/>
              </a:spcAft>
            </a:pPr>
            <a:endParaRPr lang="en-US" sz="1600" dirty="0">
              <a:solidFill>
                <a:srgbClr val="000000"/>
              </a:solidFill>
              <a:latin typeface="Times New Roman"/>
            </a:endParaRPr>
          </a:p>
        </p:txBody>
      </p:sp>
      <p:pic>
        <p:nvPicPr>
          <p:cNvPr id="4130818" name="Picture 2" descr="C:\Users\user\Documents\04Photos\18 Masonry\Masonry Racking Problem.JPG"/>
          <p:cNvPicPr>
            <a:picLocks noChangeAspect="1" noChangeArrowheads="1"/>
          </p:cNvPicPr>
          <p:nvPr/>
        </p:nvPicPr>
        <p:blipFill>
          <a:blip r:embed="rId5" cstate="print"/>
          <a:srcRect/>
          <a:stretch>
            <a:fillRect/>
          </a:stretch>
        </p:blipFill>
        <p:spPr bwMode="auto">
          <a:xfrm>
            <a:off x="2193664" y="1645921"/>
            <a:ext cx="6950337" cy="5212080"/>
          </a:xfrm>
          <a:prstGeom prst="rect">
            <a:avLst/>
          </a:prstGeom>
          <a:noFill/>
        </p:spPr>
      </p:pic>
      <p:sp>
        <p:nvSpPr>
          <p:cNvPr id="6" name="TextBox 5"/>
          <p:cNvSpPr txBox="1"/>
          <p:nvPr/>
        </p:nvSpPr>
        <p:spPr>
          <a:xfrm>
            <a:off x="6400800" y="6400800"/>
            <a:ext cx="2057400" cy="338554"/>
          </a:xfrm>
          <a:prstGeom prst="rect">
            <a:avLst/>
          </a:prstGeom>
          <a:noFill/>
        </p:spPr>
        <p:txBody>
          <a:bodyPr wrap="square" rtlCol="0">
            <a:spAutoFit/>
          </a:bodyPr>
          <a:lstStyle/>
          <a:p>
            <a:r>
              <a:rPr lang="en-AU" sz="1600" dirty="0">
                <a:solidFill>
                  <a:srgbClr val="000000"/>
                </a:solidFill>
                <a:latin typeface="+mn-lt"/>
              </a:rPr>
              <a:t>Lack of bracing</a:t>
            </a:r>
          </a:p>
        </p:txBody>
      </p:sp>
      <p:grpSp>
        <p:nvGrpSpPr>
          <p:cNvPr id="2" name="Group 6"/>
          <p:cNvGrpSpPr/>
          <p:nvPr/>
        </p:nvGrpSpPr>
        <p:grpSpPr>
          <a:xfrm>
            <a:off x="8610600" y="6400800"/>
            <a:ext cx="304800" cy="304800"/>
            <a:chOff x="5029200" y="5105398"/>
            <a:chExt cx="304800" cy="304800"/>
          </a:xfrm>
        </p:grpSpPr>
        <p:sp>
          <p:nvSpPr>
            <p:cNvPr id="8"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9"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10"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pic>
        <p:nvPicPr>
          <p:cNvPr id="3" name="00-5-7 8 Example of good and bad">
            <a:hlinkClick r:id="" action="ppaction://media"/>
            <a:extLst>
              <a:ext uri="{FF2B5EF4-FFF2-40B4-BE49-F238E27FC236}">
                <a16:creationId xmlns:a16="http://schemas.microsoft.com/office/drawing/2014/main" id="{E4A9904F-C68C-496F-99AC-57AADC5903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2360" y="336296"/>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ext Box 2"/>
          <p:cNvSpPr txBox="1">
            <a:spLocks noChangeArrowheads="1"/>
          </p:cNvSpPr>
          <p:nvPr/>
        </p:nvSpPr>
        <p:spPr bwMode="auto">
          <a:xfrm>
            <a:off x="152400" y="2209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316419" name="Text Box 3"/>
          <p:cNvSpPr txBox="1">
            <a:spLocks noChangeArrowheads="1"/>
          </p:cNvSpPr>
          <p:nvPr/>
        </p:nvSpPr>
        <p:spPr bwMode="auto">
          <a:xfrm>
            <a:off x="4648200" y="2209800"/>
            <a:ext cx="4221163" cy="396875"/>
          </a:xfrm>
          <a:prstGeom prst="rect">
            <a:avLst/>
          </a:prstGeom>
          <a:noFill/>
          <a:ln w="9525">
            <a:noFill/>
            <a:miter lim="800000"/>
            <a:headEnd/>
            <a:tailEnd/>
          </a:ln>
          <a:effectLst/>
        </p:spPr>
        <p:txBody>
          <a:bodyPr>
            <a:spAutoFit/>
          </a:bodyPr>
          <a:lstStyle/>
          <a:p>
            <a:pPr eaLnBrk="0" hangingPunct="0"/>
            <a:endParaRPr lang="en-US" sz="1000" dirty="0">
              <a:solidFill>
                <a:srgbClr val="CCCCFF"/>
              </a:solidFill>
            </a:endParaRPr>
          </a:p>
          <a:p>
            <a:pPr eaLnBrk="0" hangingPunct="0"/>
            <a:endParaRPr lang="en-US" sz="1000" dirty="0">
              <a:solidFill>
                <a:srgbClr val="CCCCFF"/>
              </a:solidFill>
            </a:endParaRPr>
          </a:p>
        </p:txBody>
      </p:sp>
      <p:sp>
        <p:nvSpPr>
          <p:cNvPr id="316420" name="Text Box 4"/>
          <p:cNvSpPr txBox="1">
            <a:spLocks noChangeArrowheads="1"/>
          </p:cNvSpPr>
          <p:nvPr/>
        </p:nvSpPr>
        <p:spPr bwMode="auto">
          <a:xfrm>
            <a:off x="0" y="0"/>
            <a:ext cx="8283575" cy="2354491"/>
          </a:xfrm>
          <a:prstGeom prst="rect">
            <a:avLst/>
          </a:prstGeom>
          <a:noFill/>
          <a:ln w="9525">
            <a:noFill/>
            <a:miter lim="800000"/>
            <a:headEnd/>
            <a:tailEnd/>
          </a:ln>
          <a:effectLst/>
        </p:spPr>
        <p:txBody>
          <a:bodyPr wrap="square">
            <a:spAutoFit/>
          </a:bodyPr>
          <a:lstStyle/>
          <a:p>
            <a:pPr>
              <a:spcBef>
                <a:spcPts val="600"/>
              </a:spcBef>
              <a:spcAft>
                <a:spcPts val="0"/>
              </a:spcAft>
            </a:pPr>
            <a:endParaRPr lang="en-US" sz="2000" dirty="0">
              <a:solidFill>
                <a:srgbClr val="000000"/>
              </a:solidFill>
              <a:latin typeface="Times New Roman"/>
            </a:endParaRPr>
          </a:p>
          <a:p>
            <a:pPr>
              <a:spcBef>
                <a:spcPts val="600"/>
              </a:spcBef>
              <a:spcAft>
                <a:spcPts val="0"/>
              </a:spcAft>
            </a:pPr>
            <a:r>
              <a:rPr lang="en-US" sz="2000" dirty="0">
                <a:solidFill>
                  <a:srgbClr val="000000"/>
                </a:solidFill>
                <a:latin typeface="Times New Roman"/>
              </a:rPr>
              <a:t>Compaction under Piers, Footings, Ring Beams and Slab-on-Ground</a:t>
            </a:r>
          </a:p>
          <a:p>
            <a:pPr>
              <a:spcBef>
                <a:spcPts val="600"/>
              </a:spcBef>
              <a:spcAft>
                <a:spcPts val="0"/>
              </a:spcAft>
            </a:pPr>
            <a:r>
              <a:rPr lang="en-US" sz="1600" b="0" dirty="0">
                <a:solidFill>
                  <a:srgbClr val="000000"/>
                </a:solidFill>
                <a:latin typeface="Times New Roman"/>
              </a:rPr>
              <a:t>The foundations under concrete piers, footings, ring beams and slab-on-ground must be properly compacted. Weak soils should be excavated and replaced.  </a:t>
            </a:r>
            <a:endParaRPr lang="en-AU" sz="1600" b="0" dirty="0">
              <a:solidFill>
                <a:srgbClr val="000000"/>
              </a:solidFill>
              <a:latin typeface="Times New Roman"/>
            </a:endParaRPr>
          </a:p>
          <a:p>
            <a:pPr>
              <a:spcBef>
                <a:spcPts val="600"/>
              </a:spcBef>
              <a:spcAft>
                <a:spcPts val="0"/>
              </a:spcAft>
            </a:pPr>
            <a:endParaRPr lang="en-US" dirty="0">
              <a:solidFill>
                <a:srgbClr val="000000"/>
              </a:solidFill>
            </a:endParaRPr>
          </a:p>
          <a:p>
            <a:pPr>
              <a:spcBef>
                <a:spcPts val="600"/>
              </a:spcBef>
              <a:spcAft>
                <a:spcPts val="0"/>
              </a:spcAft>
            </a:pPr>
            <a:endParaRPr lang="en-US" sz="1600" dirty="0">
              <a:solidFill>
                <a:srgbClr val="000000"/>
              </a:solidFill>
              <a:latin typeface="Times New Roman"/>
            </a:endParaRPr>
          </a:p>
          <a:p>
            <a:pPr>
              <a:spcBef>
                <a:spcPts val="600"/>
              </a:spcBef>
              <a:spcAft>
                <a:spcPts val="600"/>
              </a:spcAft>
            </a:pPr>
            <a:endParaRPr lang="en-US" sz="1600" dirty="0">
              <a:solidFill>
                <a:srgbClr val="000000"/>
              </a:solidFill>
              <a:latin typeface="Times New Roman"/>
            </a:endParaRPr>
          </a:p>
        </p:txBody>
      </p:sp>
      <p:grpSp>
        <p:nvGrpSpPr>
          <p:cNvPr id="2" name="Group 27"/>
          <p:cNvGrpSpPr/>
          <p:nvPr/>
        </p:nvGrpSpPr>
        <p:grpSpPr>
          <a:xfrm>
            <a:off x="6477000" y="1981200"/>
            <a:ext cx="2667000" cy="4876800"/>
            <a:chOff x="6477000" y="1981200"/>
            <a:chExt cx="2667000" cy="4876800"/>
          </a:xfrm>
        </p:grpSpPr>
        <p:pic>
          <p:nvPicPr>
            <p:cNvPr id="316421" name="Picture 5" descr="DSCN0888"/>
            <p:cNvPicPr>
              <a:picLocks noChangeAspect="1" noChangeArrowheads="1"/>
            </p:cNvPicPr>
            <p:nvPr/>
          </p:nvPicPr>
          <p:blipFill>
            <a:blip r:embed="rId5" cstate="screen"/>
            <a:srcRect/>
            <a:stretch>
              <a:fillRect/>
            </a:stretch>
          </p:blipFill>
          <p:spPr bwMode="auto">
            <a:xfrm>
              <a:off x="6477000" y="4858840"/>
              <a:ext cx="2667000" cy="1999160"/>
            </a:xfrm>
            <a:prstGeom prst="rect">
              <a:avLst/>
            </a:prstGeom>
            <a:noFill/>
          </p:spPr>
        </p:pic>
        <p:pic>
          <p:nvPicPr>
            <p:cNvPr id="316423" name="Picture 7" descr="DSCN0953"/>
            <p:cNvPicPr>
              <a:picLocks noChangeAspect="1" noChangeArrowheads="1"/>
            </p:cNvPicPr>
            <p:nvPr/>
          </p:nvPicPr>
          <p:blipFill>
            <a:blip r:embed="rId6" cstate="screen"/>
            <a:srcRect/>
            <a:stretch>
              <a:fillRect/>
            </a:stretch>
          </p:blipFill>
          <p:spPr bwMode="auto">
            <a:xfrm>
              <a:off x="6477000" y="2801706"/>
              <a:ext cx="2666999" cy="1998894"/>
            </a:xfrm>
            <a:prstGeom prst="rect">
              <a:avLst/>
            </a:prstGeom>
            <a:noFill/>
          </p:spPr>
        </p:pic>
        <p:sp>
          <p:nvSpPr>
            <p:cNvPr id="316424" name="Text Box 8"/>
            <p:cNvSpPr txBox="1">
              <a:spLocks noChangeArrowheads="1"/>
            </p:cNvSpPr>
            <p:nvPr/>
          </p:nvSpPr>
          <p:spPr bwMode="auto">
            <a:xfrm>
              <a:off x="6934200" y="1981200"/>
              <a:ext cx="2209800" cy="830997"/>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Unreinforced concrete </a:t>
              </a:r>
            </a:p>
            <a:p>
              <a:r>
                <a:rPr lang="en-US" sz="1600" b="0" dirty="0">
                  <a:solidFill>
                    <a:srgbClr val="000000"/>
                  </a:solidFill>
                  <a:latin typeface="Times New Roman"/>
                </a:rPr>
                <a:t>slab-on-ground              </a:t>
              </a:r>
            </a:p>
            <a:p>
              <a:r>
                <a:rPr lang="en-US" sz="1600" b="0" dirty="0">
                  <a:solidFill>
                    <a:srgbClr val="000000"/>
                  </a:solidFill>
                  <a:latin typeface="Times New Roman"/>
                </a:rPr>
                <a:t>Sri Lanka (Trincomalee)</a:t>
              </a:r>
              <a:endParaRPr lang="en-US" b="0" dirty="0">
                <a:solidFill>
                  <a:srgbClr val="000000"/>
                </a:solidFill>
              </a:endParaRPr>
            </a:p>
          </p:txBody>
        </p:sp>
        <p:sp>
          <p:nvSpPr>
            <p:cNvPr id="10" name="AutoShape 29"/>
            <p:cNvSpPr>
              <a:spLocks noChangeArrowheads="1"/>
            </p:cNvSpPr>
            <p:nvPr/>
          </p:nvSpPr>
          <p:spPr bwMode="auto">
            <a:xfrm>
              <a:off x="8686800" y="63246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nvGrpSpPr>
            <p:cNvPr id="3" name="Group 11"/>
            <p:cNvGrpSpPr/>
            <p:nvPr/>
          </p:nvGrpSpPr>
          <p:grpSpPr>
            <a:xfrm>
              <a:off x="8229600" y="4191000"/>
              <a:ext cx="304800" cy="304800"/>
              <a:chOff x="5029200" y="5105398"/>
              <a:chExt cx="304800" cy="304800"/>
            </a:xfrm>
          </p:grpSpPr>
          <p:sp>
            <p:nvSpPr>
              <p:cNvPr id="13" name="AutoShape 25"/>
              <p:cNvSpPr>
                <a:spLocks noChangeArrowheads="1"/>
              </p:cNvSpPr>
              <p:nvPr/>
            </p:nvSpPr>
            <p:spPr bwMode="auto">
              <a:xfrm>
                <a:off x="5029200" y="5105398"/>
                <a:ext cx="304800" cy="304800"/>
              </a:xfrm>
              <a:prstGeom prst="smileyFace">
                <a:avLst>
                  <a:gd name="adj" fmla="val 4653"/>
                </a:avLst>
              </a:prstGeom>
              <a:solidFill>
                <a:srgbClr val="FF6600"/>
              </a:solidFill>
              <a:ln w="9525">
                <a:solidFill>
                  <a:schemeClr val="tx1"/>
                </a:solidFill>
                <a:round/>
                <a:headEnd/>
                <a:tailEnd/>
              </a:ln>
              <a:effectLst/>
            </p:spPr>
            <p:txBody>
              <a:bodyPr wrap="none" anchor="ctr"/>
              <a:lstStyle/>
              <a:p>
                <a:endParaRPr lang="en-AU" dirty="0">
                  <a:solidFill>
                    <a:srgbClr val="000000"/>
                  </a:solidFill>
                </a:endParaRPr>
              </a:p>
            </p:txBody>
          </p:sp>
          <p:sp>
            <p:nvSpPr>
              <p:cNvPr id="14" name="Rectangle 26"/>
              <p:cNvSpPr>
                <a:spLocks noChangeArrowheads="1"/>
              </p:cNvSpPr>
              <p:nvPr/>
            </p:nvSpPr>
            <p:spPr bwMode="auto">
              <a:xfrm>
                <a:off x="5080000" y="5257798"/>
                <a:ext cx="203200" cy="101600"/>
              </a:xfrm>
              <a:prstGeom prst="rect">
                <a:avLst/>
              </a:prstGeom>
              <a:solidFill>
                <a:srgbClr val="FF6600"/>
              </a:solidFill>
              <a:ln w="9525">
                <a:noFill/>
                <a:miter lim="800000"/>
                <a:headEnd/>
                <a:tailEnd/>
              </a:ln>
              <a:effectLst/>
            </p:spPr>
            <p:txBody>
              <a:bodyPr wrap="none" anchor="ctr"/>
              <a:lstStyle/>
              <a:p>
                <a:endParaRPr lang="en-AU" dirty="0">
                  <a:solidFill>
                    <a:srgbClr val="000000"/>
                  </a:solidFill>
                </a:endParaRPr>
              </a:p>
            </p:txBody>
          </p:sp>
          <p:sp>
            <p:nvSpPr>
              <p:cNvPr id="15" name="Arc 27"/>
              <p:cNvSpPr>
                <a:spLocks/>
              </p:cNvSpPr>
              <p:nvPr/>
            </p:nvSpPr>
            <p:spPr bwMode="auto">
              <a:xfrm rot="18238269">
                <a:off x="5151967" y="5296956"/>
                <a:ext cx="82021" cy="10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AU" dirty="0">
                  <a:solidFill>
                    <a:srgbClr val="000000"/>
                  </a:solidFill>
                </a:endParaRPr>
              </a:p>
            </p:txBody>
          </p:sp>
        </p:grpSp>
      </p:grpSp>
      <p:sp>
        <p:nvSpPr>
          <p:cNvPr id="17" name="Text Box 2"/>
          <p:cNvSpPr txBox="1">
            <a:spLocks noChangeArrowheads="1"/>
          </p:cNvSpPr>
          <p:nvPr/>
        </p:nvSpPr>
        <p:spPr bwMode="auto">
          <a:xfrm>
            <a:off x="-3771900" y="1447800"/>
            <a:ext cx="4191000" cy="274638"/>
          </a:xfrm>
          <a:prstGeom prst="rect">
            <a:avLst/>
          </a:prstGeom>
          <a:noFill/>
          <a:ln w="9525">
            <a:noFill/>
            <a:miter lim="800000"/>
            <a:headEnd/>
            <a:tailEnd/>
          </a:ln>
          <a:effectLst/>
        </p:spPr>
        <p:txBody>
          <a:bodyPr>
            <a:spAutoFit/>
          </a:bodyPr>
          <a:lstStyle/>
          <a:p>
            <a:pPr eaLnBrk="0" hangingPunct="0"/>
            <a:endParaRPr lang="en-US" sz="1200" dirty="0">
              <a:solidFill>
                <a:srgbClr val="FFFF00"/>
              </a:solidFill>
            </a:endParaRPr>
          </a:p>
        </p:txBody>
      </p:sp>
      <p:sp>
        <p:nvSpPr>
          <p:cNvPr id="18" name="Text Box 3"/>
          <p:cNvSpPr txBox="1">
            <a:spLocks noChangeArrowheads="1"/>
          </p:cNvSpPr>
          <p:nvPr/>
        </p:nvSpPr>
        <p:spPr bwMode="auto">
          <a:xfrm>
            <a:off x="723900" y="1447800"/>
            <a:ext cx="4221163" cy="396875"/>
          </a:xfrm>
          <a:prstGeom prst="rect">
            <a:avLst/>
          </a:prstGeom>
          <a:noFill/>
          <a:ln w="9525">
            <a:noFill/>
            <a:miter lim="800000"/>
            <a:headEnd/>
            <a:tailEnd/>
          </a:ln>
          <a:effectLst/>
        </p:spPr>
        <p:txBody>
          <a:bodyPr>
            <a:spAutoFit/>
          </a:bodyPr>
          <a:lstStyle/>
          <a:p>
            <a:pPr eaLnBrk="0" hangingPunct="0"/>
            <a:endParaRPr lang="en-US" sz="1000" dirty="0">
              <a:solidFill>
                <a:srgbClr val="CCCCFF"/>
              </a:solidFill>
            </a:endParaRPr>
          </a:p>
          <a:p>
            <a:pPr eaLnBrk="0" hangingPunct="0"/>
            <a:endParaRPr lang="en-US" sz="1000" dirty="0">
              <a:solidFill>
                <a:srgbClr val="CCCCFF"/>
              </a:solidFill>
            </a:endParaRPr>
          </a:p>
        </p:txBody>
      </p:sp>
      <p:grpSp>
        <p:nvGrpSpPr>
          <p:cNvPr id="4" name="Group 26"/>
          <p:cNvGrpSpPr/>
          <p:nvPr/>
        </p:nvGrpSpPr>
        <p:grpSpPr>
          <a:xfrm>
            <a:off x="3810984" y="2674203"/>
            <a:ext cx="2513616" cy="4183797"/>
            <a:chOff x="3810984" y="2674203"/>
            <a:chExt cx="2513616" cy="4183797"/>
          </a:xfrm>
        </p:grpSpPr>
        <p:pic>
          <p:nvPicPr>
            <p:cNvPr id="20" name="Picture 6" descr="DSCN1085"/>
            <p:cNvPicPr>
              <a:picLocks noChangeAspect="1" noChangeArrowheads="1"/>
            </p:cNvPicPr>
            <p:nvPr/>
          </p:nvPicPr>
          <p:blipFill>
            <a:blip r:embed="rId7" cstate="screen"/>
            <a:srcRect/>
            <a:stretch>
              <a:fillRect/>
            </a:stretch>
          </p:blipFill>
          <p:spPr bwMode="auto">
            <a:xfrm>
              <a:off x="3810984" y="3505200"/>
              <a:ext cx="2513616" cy="3352800"/>
            </a:xfrm>
            <a:prstGeom prst="rect">
              <a:avLst/>
            </a:prstGeom>
            <a:noFill/>
          </p:spPr>
        </p:pic>
        <p:sp>
          <p:nvSpPr>
            <p:cNvPr id="22" name="Text Box 8"/>
            <p:cNvSpPr txBox="1">
              <a:spLocks noChangeArrowheads="1"/>
            </p:cNvSpPr>
            <p:nvPr/>
          </p:nvSpPr>
          <p:spPr bwMode="auto">
            <a:xfrm>
              <a:off x="3962400" y="2674203"/>
              <a:ext cx="2286000" cy="830997"/>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Pad Footings and Column Reinforcement </a:t>
              </a:r>
            </a:p>
            <a:p>
              <a:r>
                <a:rPr lang="en-US" sz="1600" b="0" dirty="0">
                  <a:solidFill>
                    <a:srgbClr val="000000"/>
                  </a:solidFill>
                  <a:latin typeface="Times New Roman"/>
                </a:rPr>
                <a:t>India (Villupurum)</a:t>
              </a:r>
              <a:endParaRPr lang="en-US" b="0" dirty="0">
                <a:solidFill>
                  <a:srgbClr val="000000"/>
                </a:solidFill>
              </a:endParaRPr>
            </a:p>
          </p:txBody>
        </p:sp>
        <p:sp>
          <p:nvSpPr>
            <p:cNvPr id="24" name="AutoShape 29"/>
            <p:cNvSpPr>
              <a:spLocks noChangeArrowheads="1"/>
            </p:cNvSpPr>
            <p:nvPr/>
          </p:nvSpPr>
          <p:spPr bwMode="auto">
            <a:xfrm>
              <a:off x="5847745" y="64008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grpSp>
        <p:nvGrpSpPr>
          <p:cNvPr id="5" name="Group 25"/>
          <p:cNvGrpSpPr/>
          <p:nvPr/>
        </p:nvGrpSpPr>
        <p:grpSpPr>
          <a:xfrm>
            <a:off x="0" y="3170238"/>
            <a:ext cx="3582384" cy="3687761"/>
            <a:chOff x="0" y="2238375"/>
            <a:chExt cx="2997200" cy="3075148"/>
          </a:xfrm>
        </p:grpSpPr>
        <p:pic>
          <p:nvPicPr>
            <p:cNvPr id="21" name="Picture 7" descr="DSCN0271"/>
            <p:cNvPicPr>
              <a:picLocks noChangeAspect="1" noChangeArrowheads="1"/>
            </p:cNvPicPr>
            <p:nvPr/>
          </p:nvPicPr>
          <p:blipFill>
            <a:blip r:embed="rId8" cstate="screen"/>
            <a:srcRect/>
            <a:stretch>
              <a:fillRect/>
            </a:stretch>
          </p:blipFill>
          <p:spPr bwMode="auto">
            <a:xfrm>
              <a:off x="0" y="2819399"/>
              <a:ext cx="2997200" cy="2494124"/>
            </a:xfrm>
            <a:prstGeom prst="rect">
              <a:avLst/>
            </a:prstGeom>
            <a:noFill/>
          </p:spPr>
        </p:pic>
        <p:sp>
          <p:nvSpPr>
            <p:cNvPr id="23" name="Text Box 9"/>
            <p:cNvSpPr txBox="1">
              <a:spLocks noChangeArrowheads="1"/>
            </p:cNvSpPr>
            <p:nvPr/>
          </p:nvSpPr>
          <p:spPr bwMode="auto">
            <a:xfrm>
              <a:off x="152400" y="2238375"/>
              <a:ext cx="2552700" cy="581025"/>
            </a:xfrm>
            <a:prstGeom prst="rect">
              <a:avLst/>
            </a:prstGeom>
            <a:noFill/>
            <a:ln w="9525">
              <a:noFill/>
              <a:miter lim="800000"/>
              <a:headEnd/>
              <a:tailEnd/>
            </a:ln>
            <a:effectLst/>
          </p:spPr>
          <p:txBody>
            <a:bodyPr wrap="square">
              <a:spAutoFit/>
            </a:bodyPr>
            <a:lstStyle/>
            <a:p>
              <a:r>
                <a:rPr lang="en-US" sz="1600" b="0" dirty="0">
                  <a:solidFill>
                    <a:srgbClr val="000000"/>
                  </a:solidFill>
                  <a:latin typeface="Times New Roman"/>
                </a:rPr>
                <a:t>Pad Footings and Column Reinforcement Thailand</a:t>
              </a:r>
              <a:endParaRPr lang="en-US" b="0" dirty="0">
                <a:solidFill>
                  <a:srgbClr val="000000"/>
                </a:solidFill>
              </a:endParaRPr>
            </a:p>
          </p:txBody>
        </p:sp>
        <p:sp>
          <p:nvSpPr>
            <p:cNvPr id="25" name="AutoShape 29"/>
            <p:cNvSpPr>
              <a:spLocks noChangeArrowheads="1"/>
            </p:cNvSpPr>
            <p:nvPr/>
          </p:nvSpPr>
          <p:spPr bwMode="auto">
            <a:xfrm>
              <a:off x="2667000" y="4648200"/>
              <a:ext cx="304800" cy="304800"/>
            </a:xfrm>
            <a:prstGeom prst="smileyFace">
              <a:avLst>
                <a:gd name="adj" fmla="val 4653"/>
              </a:avLst>
            </a:prstGeom>
            <a:solidFill>
              <a:srgbClr val="00FF99"/>
            </a:solidFill>
            <a:ln w="9525">
              <a:solidFill>
                <a:schemeClr val="tx1"/>
              </a:solidFill>
              <a:round/>
              <a:headEnd/>
              <a:tailEnd/>
            </a:ln>
            <a:effectLst/>
          </p:spPr>
          <p:txBody>
            <a:bodyPr wrap="none" anchor="ctr"/>
            <a:lstStyle/>
            <a:p>
              <a:endParaRPr lang="en-AU" dirty="0">
                <a:solidFill>
                  <a:srgbClr val="000000"/>
                </a:solidFill>
              </a:endParaRPr>
            </a:p>
          </p:txBody>
        </p:sp>
      </p:grpSp>
      <p:pic>
        <p:nvPicPr>
          <p:cNvPr id="6" name="00-5-7 9 Compaction">
            <a:hlinkClick r:id="" action="ppaction://media"/>
            <a:extLst>
              <a:ext uri="{FF2B5EF4-FFF2-40B4-BE49-F238E27FC236}">
                <a16:creationId xmlns:a16="http://schemas.microsoft.com/office/drawing/2014/main" id="{C9821333-E04B-48DD-B02A-8AB73413BD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37599" y="266700"/>
            <a:ext cx="406400" cy="406400"/>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Times New Roman"/>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44771</TotalTime>
  <Words>1191</Words>
  <Application>Microsoft Office PowerPoint</Application>
  <PresentationFormat>On-screen Show (4:3)</PresentationFormat>
  <Paragraphs>145</Paragraphs>
  <Slides>19</Slides>
  <Notes>19</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Times New 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 Johnston</dc:creator>
  <cp:lastModifiedBy>Rod Johnston</cp:lastModifiedBy>
  <cp:revision>984</cp:revision>
  <cp:lastPrinted>1601-01-01T00:00:00Z</cp:lastPrinted>
  <dcterms:created xsi:type="dcterms:W3CDTF">1601-01-01T00:00:00Z</dcterms:created>
  <dcterms:modified xsi:type="dcterms:W3CDTF">2020-07-19T08:18:50Z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