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9" r:id="rId1"/>
  </p:sldMasterIdLst>
  <p:notesMasterIdLst>
    <p:notesMasterId r:id="rId9"/>
  </p:notesMasterIdLst>
  <p:sldIdLst>
    <p:sldId id="3748" r:id="rId2"/>
    <p:sldId id="4288" r:id="rId3"/>
    <p:sldId id="4289" r:id="rId4"/>
    <p:sldId id="4292" r:id="rId5"/>
    <p:sldId id="4293" r:id="rId6"/>
    <p:sldId id="4291" r:id="rId7"/>
    <p:sldId id="4284" r:id="rId8"/>
  </p:sldIdLst>
  <p:sldSz cx="9144000" cy="6858000" type="screen4x3"/>
  <p:notesSz cx="6858000" cy="9144000"/>
  <p:defaultTextStyle>
    <a:defPPr>
      <a:defRPr lang="en-A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3366"/>
    <a:srgbClr val="660033"/>
    <a:srgbClr val="FFFF66"/>
    <a:srgbClr val="FFFF00"/>
    <a:srgbClr val="CC9900"/>
    <a:srgbClr val="FFFF99"/>
    <a:srgbClr val="CCCC00"/>
    <a:srgbClr val="FFCCCC"/>
    <a:srgbClr val="CBA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15" autoAdjust="0"/>
    <p:restoredTop sz="69060" autoAdjust="0"/>
  </p:normalViewPr>
  <p:slideViewPr>
    <p:cSldViewPr snapToGrid="0">
      <p:cViewPr varScale="1">
        <p:scale>
          <a:sx n="80" d="100"/>
          <a:sy n="80" d="100"/>
        </p:scale>
        <p:origin x="72" y="40"/>
      </p:cViewPr>
      <p:guideLst>
        <p:guide orient="horz" pos="2160"/>
        <p:guide pos="2880"/>
      </p:guideLst>
    </p:cSldViewPr>
  </p:slideViewPr>
  <p:outlineViewPr>
    <p:cViewPr>
      <p:scale>
        <a:sx n="33" d="100"/>
        <a:sy n="33" d="100"/>
      </p:scale>
      <p:origin x="0" y="9888"/>
    </p:cViewPr>
  </p:outlineViewPr>
  <p:notesTextViewPr>
    <p:cViewPr>
      <p:scale>
        <a:sx n="100" d="100"/>
        <a:sy n="100" d="100"/>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A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A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BDA72EB-7757-4C7F-ABA2-77174BFA6F3E}" type="slidenum">
              <a:rPr lang="en-AU"/>
              <a:pPr/>
              <a:t>‹#›</a:t>
            </a:fld>
            <a:endParaRPr lang="en-AU"/>
          </a:p>
        </p:txBody>
      </p:sp>
    </p:spTree>
    <p:extLst>
      <p:ext uri="{BB962C8B-B14F-4D97-AF65-F5344CB8AC3E}">
        <p14:creationId xmlns:p14="http://schemas.microsoft.com/office/powerpoint/2010/main" val="34972171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F6CC3-4BCE-41D1-B748-5336195AA605}" type="slidenum">
              <a:rPr lang="en-AU"/>
              <a:pPr/>
              <a:t>1</a:t>
            </a:fld>
            <a:endParaRPr lang="en-AU" dirty="0"/>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A4F148BC-0214-46B6-B7A3-C430E28E2D7F}" type="slidenum">
              <a:rPr lang="en-AU" smtClean="0">
                <a:latin typeface="Arial" charset="0"/>
              </a:rPr>
              <a:pPr>
                <a:defRPr/>
              </a:pPr>
              <a:t>2</a:t>
            </a:fld>
            <a:endParaRPr lang="en-AU" dirty="0">
              <a:latin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02043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A4F148BC-0214-46B6-B7A3-C430E28E2D7F}" type="slidenum">
              <a:rPr lang="en-AU" smtClean="0">
                <a:latin typeface="Arial" charset="0"/>
              </a:rPr>
              <a:pPr>
                <a:defRPr/>
              </a:pPr>
              <a:t>3</a:t>
            </a:fld>
            <a:endParaRPr lang="en-AU" dirty="0">
              <a:latin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33819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A4F148BC-0214-46B6-B7A3-C430E28E2D7F}" type="slidenum">
              <a:rPr lang="en-AU" smtClean="0">
                <a:latin typeface="Arial" charset="0"/>
              </a:rPr>
              <a:pPr>
                <a:defRPr/>
              </a:pPr>
              <a:t>4</a:t>
            </a:fld>
            <a:endParaRPr lang="en-AU" dirty="0">
              <a:latin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51213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A4F148BC-0214-46B6-B7A3-C430E28E2D7F}" type="slidenum">
              <a:rPr lang="en-AU" smtClean="0">
                <a:latin typeface="Arial" charset="0"/>
              </a:rPr>
              <a:pPr>
                <a:defRPr/>
              </a:pPr>
              <a:t>5</a:t>
            </a:fld>
            <a:endParaRPr lang="en-AU" dirty="0">
              <a:latin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30282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A4F148BC-0214-46B6-B7A3-C430E28E2D7F}" type="slidenum">
              <a:rPr lang="en-AU" smtClean="0">
                <a:latin typeface="Arial" charset="0"/>
              </a:rPr>
              <a:pPr>
                <a:defRPr/>
              </a:pPr>
              <a:t>6</a:t>
            </a:fld>
            <a:endParaRPr lang="en-AU" dirty="0">
              <a:latin typeface="Arial"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39174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7C100-6008-4CCF-AF53-5425ADB99ECE}" type="slidenum">
              <a:rPr lang="en-AU"/>
              <a:pPr/>
              <a:t>7</a:t>
            </a:fld>
            <a:endParaRPr lang="en-AU" dirty="0"/>
          </a:p>
        </p:txBody>
      </p:sp>
      <p:sp>
        <p:nvSpPr>
          <p:cNvPr id="914434" name="Rectangle 2"/>
          <p:cNvSpPr>
            <a:spLocks noGrp="1" noRot="1" noChangeAspect="1" noChangeArrowheads="1" noTextEdit="1"/>
          </p:cNvSpPr>
          <p:nvPr>
            <p:ph type="sldImg"/>
          </p:nvPr>
        </p:nvSpPr>
        <p:spPr>
          <a:ln/>
        </p:spPr>
      </p:sp>
      <p:sp>
        <p:nvSpPr>
          <p:cNvPr id="91443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032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23850" y="692150"/>
            <a:ext cx="8820150" cy="433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88067" name="Rectangle 3"/>
          <p:cNvSpPr>
            <a:spLocks noGrp="1" noChangeArrowheads="1"/>
          </p:cNvSpPr>
          <p:nvPr>
            <p:ph type="body" idx="1"/>
          </p:nvPr>
        </p:nvSpPr>
        <p:spPr bwMode="auto">
          <a:xfrm>
            <a:off x="323850" y="1196975"/>
            <a:ext cx="8748713" cy="533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Click to edit Master text </a:t>
            </a:r>
            <a:r>
              <a:rPr lang="en-AU" dirty="0" err="1"/>
              <a:t>styleS</a:t>
            </a:r>
            <a:endParaRPr lang="en-AU" dirty="0"/>
          </a:p>
        </p:txBody>
      </p:sp>
      <p:sp>
        <p:nvSpPr>
          <p:cNvPr id="88068" name="Rectangle 4"/>
          <p:cNvSpPr>
            <a:spLocks noChangeArrowheads="1"/>
          </p:cNvSpPr>
          <p:nvPr/>
        </p:nvSpPr>
        <p:spPr bwMode="auto">
          <a:xfrm>
            <a:off x="3563938" y="1196975"/>
            <a:ext cx="184150" cy="822325"/>
          </a:xfrm>
          <a:prstGeom prst="rect">
            <a:avLst/>
          </a:prstGeom>
          <a:noFill/>
          <a:ln w="9525">
            <a:noFill/>
            <a:miter lim="800000"/>
            <a:headEnd/>
            <a:tailEnd/>
          </a:ln>
          <a:effectLst/>
        </p:spPr>
        <p:txBody>
          <a:bodyPr wrap="none" anchor="ctr">
            <a:spAutoFit/>
          </a:bodyPr>
          <a:lstStyle/>
          <a:p>
            <a:pPr eaLnBrk="0" hangingPunct="0"/>
            <a:endParaRPr lang="en-AU" sz="2400">
              <a:solidFill>
                <a:srgbClr val="FF3300"/>
              </a:solidFill>
              <a:latin typeface="Times New Roman" pitchFamily="18" charset="0"/>
              <a:cs typeface="Times New Roman" pitchFamily="18" charset="0"/>
            </a:endParaRPr>
          </a:p>
          <a:p>
            <a:pPr eaLnBrk="0" hangingPunct="0"/>
            <a:endParaRPr lang="en-AU" sz="2400" b="0">
              <a:latin typeface="Times New Roman" pitchFamily="18" charset="0"/>
            </a:endParaRPr>
          </a:p>
        </p:txBody>
      </p:sp>
      <p:sp>
        <p:nvSpPr>
          <p:cNvPr id="5" name="Text Box 9"/>
          <p:cNvSpPr txBox="1">
            <a:spLocks noChangeArrowheads="1"/>
          </p:cNvSpPr>
          <p:nvPr userDrawn="1"/>
        </p:nvSpPr>
        <p:spPr bwMode="auto">
          <a:xfrm>
            <a:off x="6781800" y="0"/>
            <a:ext cx="2362200" cy="215444"/>
          </a:xfrm>
          <a:prstGeom prst="rect">
            <a:avLst/>
          </a:prstGeom>
          <a:solidFill>
            <a:schemeClr val="bg1"/>
          </a:solidFill>
          <a:ln w="25400">
            <a:noFill/>
            <a:miter lim="800000"/>
            <a:headEnd/>
            <a:tailEnd/>
          </a:ln>
        </p:spPr>
        <p:txBody>
          <a:bodyPr wrap="square">
            <a:spAutoFit/>
          </a:bodyPr>
          <a:lstStyle/>
          <a:p>
            <a:pPr eaLnBrk="0" hangingPunct="0"/>
            <a:r>
              <a:rPr lang="en-US" sz="800" b="1" dirty="0">
                <a:solidFill>
                  <a:srgbClr val="00FF99"/>
                </a:solidFill>
                <a:latin typeface="Times New Roman" pitchFamily="18" charset="0"/>
              </a:rPr>
              <a:t>Copyright: Quasar Management Services Pty Ltd</a:t>
            </a:r>
            <a:endParaRPr lang="en-AU" sz="800" b="1" dirty="0">
              <a:solidFill>
                <a:srgbClr val="00FF99"/>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 id="2147483676" r:id="rId2"/>
  </p:sldLayoutIdLst>
  <p:txStyles>
    <p:titleStyle>
      <a:lvl1pPr algn="l" rtl="0" fontAlgn="base">
        <a:spcBef>
          <a:spcPct val="0"/>
        </a:spcBef>
        <a:spcAft>
          <a:spcPct val="0"/>
        </a:spcAft>
        <a:defRPr sz="2000" b="1">
          <a:solidFill>
            <a:srgbClr val="99CCFF"/>
          </a:solidFill>
          <a:latin typeface="+mj-lt"/>
          <a:ea typeface="+mj-ea"/>
          <a:cs typeface="+mj-cs"/>
        </a:defRPr>
      </a:lvl1pPr>
      <a:lvl2pPr algn="l" rtl="0" fontAlgn="base">
        <a:spcBef>
          <a:spcPct val="0"/>
        </a:spcBef>
        <a:spcAft>
          <a:spcPct val="0"/>
        </a:spcAft>
        <a:defRPr sz="2000" b="1">
          <a:solidFill>
            <a:srgbClr val="99CCFF"/>
          </a:solidFill>
          <a:latin typeface="Times New Roman" pitchFamily="18" charset="0"/>
          <a:cs typeface="Times New Roman" pitchFamily="18" charset="0"/>
        </a:defRPr>
      </a:lvl2pPr>
      <a:lvl3pPr algn="l" rtl="0" fontAlgn="base">
        <a:spcBef>
          <a:spcPct val="0"/>
        </a:spcBef>
        <a:spcAft>
          <a:spcPct val="0"/>
        </a:spcAft>
        <a:defRPr sz="2000" b="1">
          <a:solidFill>
            <a:srgbClr val="99CCFF"/>
          </a:solidFill>
          <a:latin typeface="Times New Roman" pitchFamily="18" charset="0"/>
          <a:cs typeface="Times New Roman" pitchFamily="18" charset="0"/>
        </a:defRPr>
      </a:lvl3pPr>
      <a:lvl4pPr algn="l" rtl="0" fontAlgn="base">
        <a:spcBef>
          <a:spcPct val="0"/>
        </a:spcBef>
        <a:spcAft>
          <a:spcPct val="0"/>
        </a:spcAft>
        <a:defRPr sz="2000" b="1">
          <a:solidFill>
            <a:srgbClr val="99CCFF"/>
          </a:solidFill>
          <a:latin typeface="Times New Roman" pitchFamily="18" charset="0"/>
          <a:cs typeface="Times New Roman" pitchFamily="18" charset="0"/>
        </a:defRPr>
      </a:lvl4pPr>
      <a:lvl5pPr algn="l" rtl="0" fontAlgn="base">
        <a:spcBef>
          <a:spcPct val="0"/>
        </a:spcBef>
        <a:spcAft>
          <a:spcPct val="0"/>
        </a:spcAft>
        <a:defRPr sz="2000" b="1">
          <a:solidFill>
            <a:srgbClr val="99CCFF"/>
          </a:solidFill>
          <a:latin typeface="Times New Roman" pitchFamily="18" charset="0"/>
          <a:cs typeface="Times New Roman" pitchFamily="18" charset="0"/>
        </a:defRPr>
      </a:lvl5pPr>
      <a:lvl6pPr marL="457200" algn="l" rtl="0" fontAlgn="base">
        <a:spcBef>
          <a:spcPct val="0"/>
        </a:spcBef>
        <a:spcAft>
          <a:spcPct val="0"/>
        </a:spcAft>
        <a:defRPr sz="2000" b="1">
          <a:solidFill>
            <a:srgbClr val="99CCFF"/>
          </a:solidFill>
          <a:latin typeface="Times New Roman" pitchFamily="18" charset="0"/>
          <a:cs typeface="Times New Roman" pitchFamily="18" charset="0"/>
        </a:defRPr>
      </a:lvl6pPr>
      <a:lvl7pPr marL="914400" algn="l" rtl="0" fontAlgn="base">
        <a:spcBef>
          <a:spcPct val="0"/>
        </a:spcBef>
        <a:spcAft>
          <a:spcPct val="0"/>
        </a:spcAft>
        <a:defRPr sz="2000" b="1">
          <a:solidFill>
            <a:srgbClr val="99CCFF"/>
          </a:solidFill>
          <a:latin typeface="Times New Roman" pitchFamily="18" charset="0"/>
          <a:cs typeface="Times New Roman" pitchFamily="18" charset="0"/>
        </a:defRPr>
      </a:lvl7pPr>
      <a:lvl8pPr marL="1371600" algn="l" rtl="0" fontAlgn="base">
        <a:spcBef>
          <a:spcPct val="0"/>
        </a:spcBef>
        <a:spcAft>
          <a:spcPct val="0"/>
        </a:spcAft>
        <a:defRPr sz="2000" b="1">
          <a:solidFill>
            <a:srgbClr val="99CCFF"/>
          </a:solidFill>
          <a:latin typeface="Times New Roman" pitchFamily="18" charset="0"/>
          <a:cs typeface="Times New Roman" pitchFamily="18" charset="0"/>
        </a:defRPr>
      </a:lvl8pPr>
      <a:lvl9pPr marL="1828800" algn="l" rtl="0" fontAlgn="base">
        <a:spcBef>
          <a:spcPct val="0"/>
        </a:spcBef>
        <a:spcAft>
          <a:spcPct val="0"/>
        </a:spcAft>
        <a:defRPr sz="2000" b="1">
          <a:solidFill>
            <a:srgbClr val="99CCFF"/>
          </a:solidFill>
          <a:latin typeface="Times New Roman" pitchFamily="18" charset="0"/>
          <a:cs typeface="Times New Roman" pitchFamily="18" charset="0"/>
        </a:defRPr>
      </a:lvl9pPr>
    </p:titleStyle>
    <p:bodyStyle>
      <a:lvl1pPr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baseline="0">
          <a:solidFill>
            <a:schemeClr val="tx1"/>
          </a:solidFill>
          <a:latin typeface="+mn-lt"/>
          <a:ea typeface="+mn-ea"/>
          <a:cs typeface="+mn-cs"/>
        </a:defRPr>
      </a:lvl1pPr>
      <a:lvl2pPr marL="833438" indent="-28575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2pPr>
      <a:lvl3pPr marL="1241425"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3pPr>
      <a:lvl4pPr marL="1649413"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4pPr>
      <a:lvl5pPr marL="2057400"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5pPr>
      <a:lvl6pPr marL="2514600"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6pPr>
      <a:lvl7pPr marL="2971800"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7pPr>
      <a:lvl8pPr marL="3429000"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8pPr>
      <a:lvl9pPr marL="3886200" indent="-228600" algn="l" rtl="0" fontAlgn="base">
        <a:spcBef>
          <a:spcPct val="20000"/>
        </a:spcBef>
        <a:spcAft>
          <a:spcPct val="0"/>
        </a:spcAft>
        <a:tabLst>
          <a:tab pos="355600" algn="l"/>
          <a:tab pos="723900" algn="l"/>
          <a:tab pos="1079500" algn="l"/>
          <a:tab pos="1435100" algn="l"/>
          <a:tab pos="1790700" algn="l"/>
          <a:tab pos="2159000" algn="l"/>
          <a:tab pos="2514600" algn="l"/>
          <a:tab pos="2870200" algn="l"/>
          <a:tab pos="3225800" algn="l"/>
          <a:tab pos="3683000" algn="l"/>
          <a:tab pos="4038600" algn="l"/>
          <a:tab pos="4394200" algn="l"/>
          <a:tab pos="4749800" algn="l"/>
          <a:tab pos="5118100" algn="l"/>
          <a:tab pos="5473700" algn="l"/>
          <a:tab pos="5829300" algn="l"/>
          <a:tab pos="6184900" algn="l"/>
        </a:tabLst>
        <a:defRPr sz="1600">
          <a:solidFill>
            <a:srgbClr val="00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bing.com/images/search?q=png+hardwoods&amp;qpvt=png+hardwoods&amp;form=IQFRML&amp;first=1&amp;scenario=ImageBasicHover&amp;cw=1164&amp;ch=836"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hyperlink" Target="https://www.bing.com/images/search?q=png+hardwoods&amp;qpvt=png+hardwoods&amp;form=IQFRML&amp;first=1&amp;scenario=ImageBasicHover&amp;cw=1164&amp;ch=836"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audio" Target="../media/media5.mp3"/><Relationship Id="rId16" Type="http://schemas.openxmlformats.org/officeDocument/2006/relationships/image" Target="../media/image17.png"/><Relationship Id="rId1" Type="http://schemas.microsoft.com/office/2007/relationships/media" Target="../media/media5.mp3"/><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8489950" cy="1046440"/>
          </a:xfrm>
          <a:prstGeom prst="rect">
            <a:avLst/>
          </a:prstGeom>
          <a:noFill/>
          <a:ln w="9525">
            <a:noFill/>
            <a:miter lim="800000"/>
            <a:headEnd/>
            <a:tailEnd/>
          </a:ln>
        </p:spPr>
        <p:txBody>
          <a:bodyPr>
            <a:spAutoFit/>
          </a:bodyPr>
          <a:lstStyle/>
          <a:p>
            <a:pPr eaLnBrk="0" hangingPunct="0">
              <a:spcBef>
                <a:spcPts val="600"/>
              </a:spcBef>
              <a:spcAft>
                <a:spcPts val="600"/>
              </a:spcAft>
            </a:pPr>
            <a:endParaRPr lang="en-AU" sz="2000" dirty="0">
              <a:latin typeface="Times New Roman" pitchFamily="18" charset="0"/>
            </a:endParaRPr>
          </a:p>
          <a:p>
            <a:pPr eaLnBrk="0" hangingPunct="0">
              <a:spcBef>
                <a:spcPts val="600"/>
              </a:spcBef>
              <a:spcAft>
                <a:spcPts val="600"/>
              </a:spcAft>
            </a:pPr>
            <a:r>
              <a:rPr lang="en-AU" sz="3200" dirty="0">
                <a:latin typeface="Times New Roman" pitchFamily="18" charset="0"/>
              </a:rPr>
              <a:t>Timber Properties and Specification</a:t>
            </a:r>
          </a:p>
        </p:txBody>
      </p:sp>
      <p:sp>
        <p:nvSpPr>
          <p:cNvPr id="5" name="Text Box 8"/>
          <p:cNvSpPr txBox="1">
            <a:spLocks noChangeArrowheads="1"/>
          </p:cNvSpPr>
          <p:nvPr/>
        </p:nvSpPr>
        <p:spPr bwMode="auto">
          <a:xfrm>
            <a:off x="185021" y="1046440"/>
            <a:ext cx="7615208" cy="830997"/>
          </a:xfrm>
          <a:prstGeom prst="rect">
            <a:avLst/>
          </a:prstGeom>
          <a:noFill/>
          <a:ln w="25400">
            <a:solidFill>
              <a:srgbClr val="FF0066"/>
            </a:solidFill>
            <a:miter lim="800000"/>
            <a:headEnd/>
            <a:tailEnd/>
          </a:ln>
        </p:spPr>
        <p:txBody>
          <a:bodyPr wrap="square">
            <a:spAutoFit/>
          </a:bodyPr>
          <a:lstStyle/>
          <a:p>
            <a:pPr>
              <a:defRPr/>
            </a:pPr>
            <a:r>
              <a:rPr lang="en-US" sz="1600" b="0" dirty="0">
                <a:latin typeface="+mn-lt"/>
              </a:rPr>
              <a:t>This training package discusses </a:t>
            </a:r>
            <a:r>
              <a:rPr lang="en-AU" sz="1600" b="0" dirty="0">
                <a:latin typeface="+mn-lt"/>
              </a:rPr>
              <a:t>the identification and specification of timber that is suitable for </a:t>
            </a:r>
            <a:r>
              <a:rPr lang="en-US" sz="1600" b="0" dirty="0">
                <a:solidFill>
                  <a:srgbClr val="000000"/>
                </a:solidFill>
                <a:latin typeface="Times New Roman"/>
              </a:rPr>
              <a:t>village </a:t>
            </a:r>
            <a:r>
              <a:rPr lang="en-US" sz="1600" b="0" dirty="0">
                <a:latin typeface="Times New Roman"/>
              </a:rPr>
              <a:t>buildings, common in South-East Asia and the South Pacific region. </a:t>
            </a:r>
            <a:r>
              <a:rPr lang="en-US" sz="1600" b="0" dirty="0">
                <a:latin typeface="+mn-lt"/>
              </a:rPr>
              <a:t>Editable specifications are available from Quasar Management Services Pty Limited.</a:t>
            </a:r>
          </a:p>
        </p:txBody>
      </p:sp>
      <p:pic>
        <p:nvPicPr>
          <p:cNvPr id="7" name="Picture 6">
            <a:extLst>
              <a:ext uri="{FF2B5EF4-FFF2-40B4-BE49-F238E27FC236}">
                <a16:creationId xmlns:a16="http://schemas.microsoft.com/office/drawing/2014/main" id="{C0B7F663-D567-45E0-B2E4-7046CFA048B0}"/>
              </a:ext>
            </a:extLst>
          </p:cNvPr>
          <p:cNvPicPr>
            <a:picLocks noChangeAspect="1"/>
          </p:cNvPicPr>
          <p:nvPr/>
        </p:nvPicPr>
        <p:blipFill>
          <a:blip r:embed="rId5"/>
          <a:stretch>
            <a:fillRect/>
          </a:stretch>
        </p:blipFill>
        <p:spPr>
          <a:xfrm>
            <a:off x="2877954" y="2434333"/>
            <a:ext cx="6266046" cy="4211914"/>
          </a:xfrm>
          <a:prstGeom prst="rect">
            <a:avLst/>
          </a:prstGeom>
        </p:spPr>
      </p:pic>
      <p:sp>
        <p:nvSpPr>
          <p:cNvPr id="2" name="TextBox 1">
            <a:extLst>
              <a:ext uri="{FF2B5EF4-FFF2-40B4-BE49-F238E27FC236}">
                <a16:creationId xmlns:a16="http://schemas.microsoft.com/office/drawing/2014/main" id="{C9E11950-CA1C-4640-96E7-80FAB7360765}"/>
              </a:ext>
            </a:extLst>
          </p:cNvPr>
          <p:cNvSpPr txBox="1"/>
          <p:nvPr/>
        </p:nvSpPr>
        <p:spPr>
          <a:xfrm>
            <a:off x="5390147" y="6646247"/>
            <a:ext cx="4004109" cy="215444"/>
          </a:xfrm>
          <a:prstGeom prst="rect">
            <a:avLst/>
          </a:prstGeom>
          <a:noFill/>
          <a:ln>
            <a:solidFill>
              <a:schemeClr val="accent1">
                <a:lumMod val="40000"/>
                <a:lumOff val="60000"/>
              </a:schemeClr>
            </a:solidFill>
          </a:ln>
        </p:spPr>
        <p:txBody>
          <a:bodyPr wrap="square" rtlCol="0">
            <a:spAutoFit/>
          </a:bodyPr>
          <a:lstStyle/>
          <a:p>
            <a:r>
              <a:rPr lang="en-AU" sz="800" dirty="0">
                <a:solidFill>
                  <a:srgbClr val="00B050"/>
                </a:solidFill>
              </a:rPr>
              <a:t>Image Source: </a:t>
            </a:r>
            <a:r>
              <a:rPr lang="en-AU" sz="800" dirty="0">
                <a:solidFill>
                  <a:srgbClr val="00B050"/>
                </a:solidFill>
                <a:hlinkClick r:id="rId6">
                  <a:extLst>
                    <a:ext uri="{A12FA001-AC4F-418D-AE19-62706E023703}">
                      <ahyp:hlinkClr xmlns:ahyp="http://schemas.microsoft.com/office/drawing/2018/hyperlinkcolor" val="tx"/>
                    </a:ext>
                  </a:extLst>
                </a:hlinkClick>
              </a:rPr>
              <a:t>https://www.bing.com/images/search?q=png+hardwoods</a:t>
            </a:r>
            <a:endParaRPr lang="en-AU" sz="800" dirty="0">
              <a:solidFill>
                <a:srgbClr val="00B050"/>
              </a:solidFill>
            </a:endParaRPr>
          </a:p>
        </p:txBody>
      </p:sp>
      <p:pic>
        <p:nvPicPr>
          <p:cNvPr id="3" name="00-5-2 1 This training package ...">
            <a:hlinkClick r:id="" action="ppaction://media"/>
            <a:extLst>
              <a:ext uri="{FF2B5EF4-FFF2-40B4-BE49-F238E27FC236}">
                <a16:creationId xmlns:a16="http://schemas.microsoft.com/office/drawing/2014/main" id="{B8464601-54BD-498F-8320-5FA5D83C31E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37600" y="211753"/>
            <a:ext cx="406400" cy="406400"/>
          </a:xfrm>
          <a:prstGeom prst="rect">
            <a:avLst/>
          </a:prstGeom>
        </p:spPr>
      </p:pic>
    </p:spTree>
  </p:cSld>
  <p:clrMapOvr>
    <a:masterClrMapping/>
  </p:clrMapOvr>
  <p:transition advTm="54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Straight Arrow Connector 12"/>
          <p:cNvCxnSpPr>
            <a:cxnSpLocks noChangeShapeType="1"/>
          </p:cNvCxnSpPr>
          <p:nvPr/>
        </p:nvCxnSpPr>
        <p:spPr bwMode="auto">
          <a:xfrm flipV="1">
            <a:off x="22498050" y="32034163"/>
            <a:ext cx="500063" cy="233362"/>
          </a:xfrm>
          <a:prstGeom prst="straightConnector1">
            <a:avLst/>
          </a:prstGeom>
          <a:noFill/>
          <a:ln w="25400" algn="ctr">
            <a:solidFill>
              <a:srgbClr val="FF0000"/>
            </a:solidFill>
            <a:round/>
            <a:headEnd/>
            <a:tailEnd type="arrow" w="med" len="med"/>
          </a:ln>
        </p:spPr>
      </p:cxnSp>
      <p:cxnSp>
        <p:nvCxnSpPr>
          <p:cNvPr id="2051" name="Straight Arrow Connector 13"/>
          <p:cNvCxnSpPr>
            <a:cxnSpLocks noChangeShapeType="1"/>
          </p:cNvCxnSpPr>
          <p:nvPr/>
        </p:nvCxnSpPr>
        <p:spPr bwMode="auto">
          <a:xfrm rot="16200000" flipV="1">
            <a:off x="24222076" y="32691387"/>
            <a:ext cx="393700" cy="238125"/>
          </a:xfrm>
          <a:prstGeom prst="straightConnector1">
            <a:avLst/>
          </a:prstGeom>
          <a:noFill/>
          <a:ln w="25400" algn="ctr">
            <a:solidFill>
              <a:srgbClr val="FF0000"/>
            </a:solidFill>
            <a:round/>
            <a:headEnd/>
            <a:tailEnd type="arrow" w="med" len="med"/>
          </a:ln>
        </p:spPr>
      </p:cxnSp>
      <p:cxnSp>
        <p:nvCxnSpPr>
          <p:cNvPr id="2052" name="Straight Arrow Connector 14"/>
          <p:cNvCxnSpPr>
            <a:cxnSpLocks noChangeShapeType="1"/>
          </p:cNvCxnSpPr>
          <p:nvPr/>
        </p:nvCxnSpPr>
        <p:spPr bwMode="auto">
          <a:xfrm rot="16200000" flipH="1">
            <a:off x="23748206" y="31168182"/>
            <a:ext cx="554037" cy="0"/>
          </a:xfrm>
          <a:prstGeom prst="straightConnector1">
            <a:avLst/>
          </a:prstGeom>
          <a:noFill/>
          <a:ln w="25400" algn="ctr">
            <a:solidFill>
              <a:srgbClr val="FF0000"/>
            </a:solidFill>
            <a:round/>
            <a:headEnd/>
            <a:tailEnd type="arrow" w="med" len="med"/>
          </a:ln>
        </p:spPr>
      </p:cxnSp>
      <p:cxnSp>
        <p:nvCxnSpPr>
          <p:cNvPr id="2053" name="Straight Connector 15"/>
          <p:cNvCxnSpPr>
            <a:cxnSpLocks noChangeShapeType="1"/>
          </p:cNvCxnSpPr>
          <p:nvPr/>
        </p:nvCxnSpPr>
        <p:spPr bwMode="auto">
          <a:xfrm rot="5400000">
            <a:off x="22729825" y="32529463"/>
            <a:ext cx="1962150" cy="0"/>
          </a:xfrm>
          <a:prstGeom prst="line">
            <a:avLst/>
          </a:prstGeom>
          <a:noFill/>
          <a:ln w="25400" algn="ctr">
            <a:solidFill>
              <a:srgbClr val="404040"/>
            </a:solidFill>
            <a:prstDash val="lgDash"/>
            <a:round/>
            <a:headEnd/>
            <a:tailEnd/>
          </a:ln>
        </p:spPr>
      </p:cxnSp>
      <p:cxnSp>
        <p:nvCxnSpPr>
          <p:cNvPr id="2054" name="Straight Connector 16"/>
          <p:cNvCxnSpPr>
            <a:cxnSpLocks noChangeShapeType="1"/>
          </p:cNvCxnSpPr>
          <p:nvPr/>
        </p:nvCxnSpPr>
        <p:spPr bwMode="auto">
          <a:xfrm rot="5400000">
            <a:off x="23571993" y="31590457"/>
            <a:ext cx="277813" cy="0"/>
          </a:xfrm>
          <a:prstGeom prst="line">
            <a:avLst/>
          </a:prstGeom>
          <a:noFill/>
          <a:ln w="25400" algn="ctr">
            <a:solidFill>
              <a:srgbClr val="000000"/>
            </a:solidFill>
            <a:round/>
            <a:headEnd/>
            <a:tailEnd/>
          </a:ln>
        </p:spPr>
      </p:cxnSp>
      <p:cxnSp>
        <p:nvCxnSpPr>
          <p:cNvPr id="2055" name="Straight Connector 17"/>
          <p:cNvCxnSpPr>
            <a:cxnSpLocks noChangeShapeType="1"/>
          </p:cNvCxnSpPr>
          <p:nvPr/>
        </p:nvCxnSpPr>
        <p:spPr bwMode="auto">
          <a:xfrm rot="5400000">
            <a:off x="22217063" y="32773938"/>
            <a:ext cx="1962150" cy="0"/>
          </a:xfrm>
          <a:prstGeom prst="line">
            <a:avLst/>
          </a:prstGeom>
          <a:noFill/>
          <a:ln w="25400" algn="ctr">
            <a:solidFill>
              <a:srgbClr val="404040"/>
            </a:solidFill>
            <a:prstDash val="lgDash"/>
            <a:round/>
            <a:headEnd/>
            <a:tailEnd/>
          </a:ln>
        </p:spPr>
      </p:cxnSp>
      <p:cxnSp>
        <p:nvCxnSpPr>
          <p:cNvPr id="2056" name="Straight Connector 18"/>
          <p:cNvCxnSpPr>
            <a:cxnSpLocks noChangeShapeType="1"/>
          </p:cNvCxnSpPr>
          <p:nvPr/>
        </p:nvCxnSpPr>
        <p:spPr bwMode="auto">
          <a:xfrm rot="5400000">
            <a:off x="23060025" y="31835726"/>
            <a:ext cx="276225" cy="0"/>
          </a:xfrm>
          <a:prstGeom prst="line">
            <a:avLst/>
          </a:prstGeom>
          <a:noFill/>
          <a:ln w="25400" algn="ctr">
            <a:solidFill>
              <a:srgbClr val="000000"/>
            </a:solidFill>
            <a:round/>
            <a:headEnd/>
            <a:tailEnd/>
          </a:ln>
        </p:spPr>
      </p:cxnSp>
      <p:cxnSp>
        <p:nvCxnSpPr>
          <p:cNvPr id="2057" name="Straight Connector 19"/>
          <p:cNvCxnSpPr>
            <a:cxnSpLocks noChangeShapeType="1"/>
          </p:cNvCxnSpPr>
          <p:nvPr/>
        </p:nvCxnSpPr>
        <p:spPr bwMode="auto">
          <a:xfrm rot="5400000">
            <a:off x="23795038" y="31984950"/>
            <a:ext cx="1962150" cy="0"/>
          </a:xfrm>
          <a:prstGeom prst="line">
            <a:avLst/>
          </a:prstGeom>
          <a:noFill/>
          <a:ln w="25400" algn="ctr">
            <a:solidFill>
              <a:srgbClr val="404040"/>
            </a:solidFill>
            <a:prstDash val="lgDash"/>
            <a:round/>
            <a:headEnd/>
            <a:tailEnd/>
          </a:ln>
        </p:spPr>
      </p:cxnSp>
      <p:cxnSp>
        <p:nvCxnSpPr>
          <p:cNvPr id="2058" name="Straight Connector 20"/>
          <p:cNvCxnSpPr>
            <a:cxnSpLocks noChangeShapeType="1"/>
          </p:cNvCxnSpPr>
          <p:nvPr/>
        </p:nvCxnSpPr>
        <p:spPr bwMode="auto">
          <a:xfrm rot="5400000">
            <a:off x="24638000" y="31046738"/>
            <a:ext cx="276225" cy="0"/>
          </a:xfrm>
          <a:prstGeom prst="line">
            <a:avLst/>
          </a:prstGeom>
          <a:noFill/>
          <a:ln w="25400" algn="ctr">
            <a:solidFill>
              <a:srgbClr val="000000"/>
            </a:solidFill>
            <a:round/>
            <a:headEnd/>
            <a:tailEnd/>
          </a:ln>
        </p:spPr>
      </p:cxnSp>
      <p:cxnSp>
        <p:nvCxnSpPr>
          <p:cNvPr id="2059" name="Straight Connector 21"/>
          <p:cNvCxnSpPr>
            <a:cxnSpLocks noChangeShapeType="1"/>
          </p:cNvCxnSpPr>
          <p:nvPr/>
        </p:nvCxnSpPr>
        <p:spPr bwMode="auto">
          <a:xfrm rot="5400000">
            <a:off x="24307800" y="31740475"/>
            <a:ext cx="1962150" cy="0"/>
          </a:xfrm>
          <a:prstGeom prst="line">
            <a:avLst/>
          </a:prstGeom>
          <a:noFill/>
          <a:ln w="25400" algn="ctr">
            <a:solidFill>
              <a:srgbClr val="404040"/>
            </a:solidFill>
            <a:prstDash val="lgDash"/>
            <a:round/>
            <a:headEnd/>
            <a:tailEnd/>
          </a:ln>
        </p:spPr>
      </p:cxnSp>
      <p:cxnSp>
        <p:nvCxnSpPr>
          <p:cNvPr id="2060" name="Straight Connector 22"/>
          <p:cNvCxnSpPr>
            <a:cxnSpLocks noChangeShapeType="1"/>
          </p:cNvCxnSpPr>
          <p:nvPr/>
        </p:nvCxnSpPr>
        <p:spPr bwMode="auto">
          <a:xfrm rot="5400000">
            <a:off x="25150762" y="30802263"/>
            <a:ext cx="276225" cy="0"/>
          </a:xfrm>
          <a:prstGeom prst="line">
            <a:avLst/>
          </a:prstGeom>
          <a:noFill/>
          <a:ln w="25400" algn="ctr">
            <a:solidFill>
              <a:srgbClr val="000000"/>
            </a:solidFill>
            <a:round/>
            <a:headEnd/>
            <a:tailEnd/>
          </a:ln>
        </p:spPr>
      </p:cxnSp>
      <p:sp>
        <p:nvSpPr>
          <p:cNvPr id="24" name="Cube 23"/>
          <p:cNvSpPr/>
          <p:nvPr/>
        </p:nvSpPr>
        <p:spPr bwMode="auto">
          <a:xfrm>
            <a:off x="24832558" y="32762122"/>
            <a:ext cx="4667193" cy="546414"/>
          </a:xfrm>
          <a:prstGeom prst="cube">
            <a:avLst>
              <a:gd name="adj" fmla="val 32012"/>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25" name="Straight Connector 24"/>
          <p:cNvCxnSpPr>
            <a:cxnSpLocks noChangeShapeType="1"/>
          </p:cNvCxnSpPr>
          <p:nvPr/>
        </p:nvCxnSpPr>
        <p:spPr bwMode="auto">
          <a:xfrm flipV="1">
            <a:off x="25815925" y="32373888"/>
            <a:ext cx="2360613" cy="1125537"/>
          </a:xfrm>
          <a:prstGeom prst="line">
            <a:avLst/>
          </a:prstGeom>
          <a:solidFill>
            <a:schemeClr val="bg1">
              <a:lumMod val="65000"/>
            </a:schemeClr>
          </a:solidFill>
          <a:ln w="25400" algn="ctr">
            <a:solidFill>
              <a:schemeClr val="tx1"/>
            </a:solidFill>
            <a:prstDash val="lgDash"/>
            <a:round/>
            <a:headEnd/>
            <a:tailEnd/>
          </a:ln>
        </p:spPr>
      </p:cxnSp>
      <p:cxnSp>
        <p:nvCxnSpPr>
          <p:cNvPr id="26" name="Straight Connector 25"/>
          <p:cNvCxnSpPr>
            <a:cxnSpLocks noChangeShapeType="1"/>
          </p:cNvCxnSpPr>
          <p:nvPr/>
        </p:nvCxnSpPr>
        <p:spPr bwMode="auto">
          <a:xfrm flipV="1">
            <a:off x="25812750" y="32632650"/>
            <a:ext cx="2373313" cy="1141413"/>
          </a:xfrm>
          <a:prstGeom prst="line">
            <a:avLst/>
          </a:prstGeom>
          <a:solidFill>
            <a:schemeClr val="bg1">
              <a:lumMod val="65000"/>
            </a:schemeClr>
          </a:solidFill>
          <a:ln w="25400" algn="ctr">
            <a:solidFill>
              <a:schemeClr val="tx1"/>
            </a:solidFill>
            <a:prstDash val="lgDash"/>
            <a:round/>
            <a:headEnd/>
            <a:tailEnd/>
          </a:ln>
        </p:spPr>
      </p:cxnSp>
      <p:cxnSp>
        <p:nvCxnSpPr>
          <p:cNvPr id="27" name="Straight Arrow Connector 26"/>
          <p:cNvCxnSpPr>
            <a:cxnSpLocks noChangeShapeType="1"/>
          </p:cNvCxnSpPr>
          <p:nvPr/>
        </p:nvCxnSpPr>
        <p:spPr bwMode="auto">
          <a:xfrm flipV="1">
            <a:off x="25404763" y="33686750"/>
            <a:ext cx="438150" cy="217488"/>
          </a:xfrm>
          <a:prstGeom prst="straightConnector1">
            <a:avLst/>
          </a:prstGeom>
          <a:solidFill>
            <a:schemeClr val="bg1">
              <a:lumMod val="65000"/>
            </a:schemeClr>
          </a:solidFill>
          <a:ln w="25400" algn="ctr">
            <a:solidFill>
              <a:srgbClr val="FF0000"/>
            </a:solidFill>
            <a:round/>
            <a:headEnd/>
            <a:tailEnd type="arrow" w="med" len="med"/>
          </a:ln>
        </p:spPr>
      </p:cxnSp>
      <p:cxnSp>
        <p:nvCxnSpPr>
          <p:cNvPr id="28" name="Straight Arrow Connector 27"/>
          <p:cNvCxnSpPr>
            <a:cxnSpLocks noChangeShapeType="1"/>
          </p:cNvCxnSpPr>
          <p:nvPr/>
        </p:nvCxnSpPr>
        <p:spPr bwMode="auto">
          <a:xfrm rot="16200000" flipV="1">
            <a:off x="27185145" y="33073181"/>
            <a:ext cx="258762" cy="352425"/>
          </a:xfrm>
          <a:prstGeom prst="straightConnector1">
            <a:avLst/>
          </a:prstGeom>
          <a:solidFill>
            <a:schemeClr val="bg1">
              <a:lumMod val="65000"/>
            </a:schemeClr>
          </a:solidFill>
          <a:ln w="25400" algn="ctr">
            <a:solidFill>
              <a:srgbClr val="FF0000"/>
            </a:solidFill>
            <a:round/>
            <a:headEnd/>
            <a:tailEnd type="arrow" w="med" len="med"/>
          </a:ln>
        </p:spPr>
      </p:cxnSp>
      <p:cxnSp>
        <p:nvCxnSpPr>
          <p:cNvPr id="29" name="Straight Arrow Connector 28"/>
          <p:cNvCxnSpPr>
            <a:cxnSpLocks noChangeShapeType="1"/>
          </p:cNvCxnSpPr>
          <p:nvPr/>
        </p:nvCxnSpPr>
        <p:spPr bwMode="auto">
          <a:xfrm rot="5400000">
            <a:off x="26745407" y="32593756"/>
            <a:ext cx="566738" cy="9525"/>
          </a:xfrm>
          <a:prstGeom prst="straightConnector1">
            <a:avLst/>
          </a:prstGeom>
          <a:solidFill>
            <a:schemeClr val="bg1">
              <a:lumMod val="65000"/>
            </a:schemeClr>
          </a:solidFill>
          <a:ln w="25400" algn="ctr">
            <a:solidFill>
              <a:srgbClr val="FF0000"/>
            </a:solidFill>
            <a:round/>
            <a:headEnd/>
            <a:tailEnd type="arrow" w="med" len="med"/>
          </a:ln>
        </p:spPr>
      </p:cxnSp>
      <p:cxnSp>
        <p:nvCxnSpPr>
          <p:cNvPr id="39" name="Straight Arrow Connector 38"/>
          <p:cNvCxnSpPr>
            <a:cxnSpLocks noChangeShapeType="1"/>
          </p:cNvCxnSpPr>
          <p:nvPr/>
        </p:nvCxnSpPr>
        <p:spPr bwMode="auto">
          <a:xfrm flipV="1">
            <a:off x="22572663" y="34823400"/>
            <a:ext cx="415925" cy="182563"/>
          </a:xfrm>
          <a:prstGeom prst="straightConnector1">
            <a:avLst/>
          </a:prstGeom>
          <a:solidFill>
            <a:schemeClr val="bg2">
              <a:lumMod val="50000"/>
            </a:schemeClr>
          </a:solidFill>
          <a:ln w="25400" algn="ctr">
            <a:solidFill>
              <a:srgbClr val="FF0000"/>
            </a:solidFill>
            <a:round/>
            <a:headEnd/>
            <a:tailEnd type="arrow" w="med" len="med"/>
          </a:ln>
        </p:spPr>
      </p:cxnSp>
      <p:cxnSp>
        <p:nvCxnSpPr>
          <p:cNvPr id="40" name="Straight Arrow Connector 39"/>
          <p:cNvCxnSpPr>
            <a:cxnSpLocks noChangeShapeType="1"/>
          </p:cNvCxnSpPr>
          <p:nvPr/>
        </p:nvCxnSpPr>
        <p:spPr bwMode="auto">
          <a:xfrm rot="16200000" flipV="1">
            <a:off x="24210169" y="35436969"/>
            <a:ext cx="385763" cy="238125"/>
          </a:xfrm>
          <a:prstGeom prst="straightConnector1">
            <a:avLst/>
          </a:prstGeom>
          <a:solidFill>
            <a:schemeClr val="bg2">
              <a:lumMod val="50000"/>
            </a:schemeClr>
          </a:solidFill>
          <a:ln w="25400" algn="ctr">
            <a:solidFill>
              <a:srgbClr val="FF0000"/>
            </a:solidFill>
            <a:round/>
            <a:headEnd/>
            <a:tailEnd type="arrow" w="med" len="med"/>
          </a:ln>
        </p:spPr>
      </p:cxnSp>
      <p:cxnSp>
        <p:nvCxnSpPr>
          <p:cNvPr id="41" name="Straight Arrow Connector 40"/>
          <p:cNvCxnSpPr>
            <a:cxnSpLocks noChangeShapeType="1"/>
          </p:cNvCxnSpPr>
          <p:nvPr/>
        </p:nvCxnSpPr>
        <p:spPr bwMode="auto">
          <a:xfrm rot="16200000" flipH="1">
            <a:off x="23735507" y="33951069"/>
            <a:ext cx="544512" cy="0"/>
          </a:xfrm>
          <a:prstGeom prst="straightConnector1">
            <a:avLst/>
          </a:prstGeom>
          <a:solidFill>
            <a:schemeClr val="bg2">
              <a:lumMod val="50000"/>
            </a:schemeClr>
          </a:solidFill>
          <a:ln w="25400" algn="ctr">
            <a:solidFill>
              <a:srgbClr val="FF0000"/>
            </a:solidFill>
            <a:round/>
            <a:headEnd/>
            <a:tailEnd type="arrow" w="med" len="med"/>
          </a:ln>
        </p:spPr>
      </p:cxnSp>
      <p:cxnSp>
        <p:nvCxnSpPr>
          <p:cNvPr id="42" name="Straight Connector 41"/>
          <p:cNvCxnSpPr>
            <a:cxnSpLocks noChangeShapeType="1"/>
          </p:cNvCxnSpPr>
          <p:nvPr/>
        </p:nvCxnSpPr>
        <p:spPr bwMode="auto">
          <a:xfrm flipV="1">
            <a:off x="22988588" y="34189988"/>
            <a:ext cx="2290762" cy="1084262"/>
          </a:xfrm>
          <a:prstGeom prst="line">
            <a:avLst/>
          </a:prstGeom>
          <a:solidFill>
            <a:schemeClr val="bg2">
              <a:lumMod val="50000"/>
            </a:schemeClr>
          </a:solidFill>
          <a:ln w="25400" algn="ctr">
            <a:solidFill>
              <a:srgbClr val="404040"/>
            </a:solidFill>
            <a:prstDash val="lgDash"/>
            <a:round/>
            <a:headEnd/>
            <a:tailEnd/>
          </a:ln>
        </p:spPr>
      </p:cxnSp>
      <p:cxnSp>
        <p:nvCxnSpPr>
          <p:cNvPr id="43" name="Straight Connector 42"/>
          <p:cNvCxnSpPr>
            <a:cxnSpLocks noChangeShapeType="1"/>
          </p:cNvCxnSpPr>
          <p:nvPr/>
        </p:nvCxnSpPr>
        <p:spPr bwMode="auto">
          <a:xfrm rot="10800000" flipV="1">
            <a:off x="22769513" y="35234563"/>
            <a:ext cx="304800" cy="158750"/>
          </a:xfrm>
          <a:prstGeom prst="line">
            <a:avLst/>
          </a:prstGeom>
          <a:solidFill>
            <a:schemeClr val="bg2">
              <a:lumMod val="50000"/>
            </a:schemeClr>
          </a:solidFill>
          <a:ln w="25400" algn="ctr">
            <a:solidFill>
              <a:srgbClr val="000000"/>
            </a:solidFill>
            <a:round/>
            <a:headEnd/>
            <a:tailEnd/>
          </a:ln>
        </p:spPr>
      </p:cxnSp>
      <p:cxnSp>
        <p:nvCxnSpPr>
          <p:cNvPr id="44" name="Straight Connector 43"/>
          <p:cNvCxnSpPr>
            <a:cxnSpLocks noChangeShapeType="1"/>
          </p:cNvCxnSpPr>
          <p:nvPr/>
        </p:nvCxnSpPr>
        <p:spPr bwMode="auto">
          <a:xfrm flipV="1">
            <a:off x="23007638" y="33891538"/>
            <a:ext cx="2325687" cy="1074737"/>
          </a:xfrm>
          <a:prstGeom prst="line">
            <a:avLst/>
          </a:prstGeom>
          <a:solidFill>
            <a:schemeClr val="bg2">
              <a:lumMod val="50000"/>
            </a:schemeClr>
          </a:solidFill>
          <a:ln w="25400" algn="ctr">
            <a:solidFill>
              <a:srgbClr val="404040"/>
            </a:solidFill>
            <a:prstDash val="lgDash"/>
            <a:round/>
            <a:headEnd/>
            <a:tailEnd/>
          </a:ln>
        </p:spPr>
      </p:cxnSp>
      <p:cxnSp>
        <p:nvCxnSpPr>
          <p:cNvPr id="45" name="Straight Connector 44"/>
          <p:cNvCxnSpPr>
            <a:cxnSpLocks noChangeShapeType="1"/>
          </p:cNvCxnSpPr>
          <p:nvPr/>
        </p:nvCxnSpPr>
        <p:spPr bwMode="auto">
          <a:xfrm rot="10800000" flipV="1">
            <a:off x="22788563" y="34926588"/>
            <a:ext cx="304800" cy="158750"/>
          </a:xfrm>
          <a:prstGeom prst="line">
            <a:avLst/>
          </a:prstGeom>
          <a:solidFill>
            <a:schemeClr val="bg2">
              <a:lumMod val="50000"/>
            </a:schemeClr>
          </a:solidFill>
          <a:ln w="25400" algn="ctr">
            <a:solidFill>
              <a:srgbClr val="000000"/>
            </a:solidFill>
            <a:round/>
            <a:headEnd/>
            <a:tailEnd/>
          </a:ln>
        </p:spPr>
      </p:cxnSp>
      <p:cxnSp>
        <p:nvCxnSpPr>
          <p:cNvPr id="46" name="Straight Connector 45"/>
          <p:cNvCxnSpPr>
            <a:cxnSpLocks noChangeShapeType="1"/>
          </p:cNvCxnSpPr>
          <p:nvPr/>
        </p:nvCxnSpPr>
        <p:spPr bwMode="auto">
          <a:xfrm flipV="1">
            <a:off x="22998113" y="34871025"/>
            <a:ext cx="2293937" cy="1087438"/>
          </a:xfrm>
          <a:prstGeom prst="line">
            <a:avLst/>
          </a:prstGeom>
          <a:solidFill>
            <a:schemeClr val="bg2">
              <a:lumMod val="50000"/>
            </a:schemeClr>
          </a:solidFill>
          <a:ln w="25400" algn="ctr">
            <a:solidFill>
              <a:srgbClr val="404040"/>
            </a:solidFill>
            <a:prstDash val="lgDash"/>
            <a:round/>
            <a:headEnd/>
            <a:tailEnd/>
          </a:ln>
        </p:spPr>
      </p:cxnSp>
      <p:cxnSp>
        <p:nvCxnSpPr>
          <p:cNvPr id="47" name="Straight Connector 46"/>
          <p:cNvCxnSpPr>
            <a:cxnSpLocks noChangeShapeType="1"/>
          </p:cNvCxnSpPr>
          <p:nvPr/>
        </p:nvCxnSpPr>
        <p:spPr bwMode="auto">
          <a:xfrm rot="10800000" flipV="1">
            <a:off x="22779038" y="35918775"/>
            <a:ext cx="304800" cy="157163"/>
          </a:xfrm>
          <a:prstGeom prst="line">
            <a:avLst/>
          </a:prstGeom>
          <a:solidFill>
            <a:schemeClr val="bg2">
              <a:lumMod val="50000"/>
            </a:schemeClr>
          </a:solidFill>
          <a:ln w="25400" algn="ctr">
            <a:solidFill>
              <a:srgbClr val="000000"/>
            </a:solidFill>
            <a:round/>
            <a:headEnd/>
            <a:tailEnd/>
          </a:ln>
        </p:spPr>
      </p:cxnSp>
      <p:sp>
        <p:nvSpPr>
          <p:cNvPr id="48" name="Cube 47"/>
          <p:cNvSpPr/>
          <p:nvPr/>
        </p:nvSpPr>
        <p:spPr bwMode="auto">
          <a:xfrm>
            <a:off x="21859875" y="28551128"/>
            <a:ext cx="4707315" cy="2013564"/>
          </a:xfrm>
          <a:prstGeom prst="cube">
            <a:avLst>
              <a:gd name="adj" fmla="val 8448"/>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49" name="Straight Connector 48"/>
          <p:cNvCxnSpPr/>
          <p:nvPr/>
        </p:nvCxnSpPr>
        <p:spPr bwMode="auto">
          <a:xfrm rot="16200000" flipV="1">
            <a:off x="24578469" y="29375894"/>
            <a:ext cx="109538"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24401463" y="29184600"/>
            <a:ext cx="35877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3549769" y="29642594"/>
            <a:ext cx="528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23814088" y="28970288"/>
            <a:ext cx="857250" cy="407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V="1">
            <a:off x="23823613" y="29487813"/>
            <a:ext cx="866775"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a:off x="24422100" y="29229051"/>
            <a:ext cx="517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23823613" y="29387800"/>
            <a:ext cx="752475" cy="37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4" name="Straight Arrow Connector 55"/>
          <p:cNvCxnSpPr>
            <a:cxnSpLocks noChangeShapeType="1"/>
          </p:cNvCxnSpPr>
          <p:nvPr/>
        </p:nvCxnSpPr>
        <p:spPr bwMode="auto">
          <a:xfrm flipV="1">
            <a:off x="22509163" y="29243338"/>
            <a:ext cx="463550" cy="219075"/>
          </a:xfrm>
          <a:prstGeom prst="straightConnector1">
            <a:avLst/>
          </a:prstGeom>
          <a:noFill/>
          <a:ln w="25400" algn="ctr">
            <a:solidFill>
              <a:srgbClr val="FF0000"/>
            </a:solidFill>
            <a:round/>
            <a:headEnd/>
            <a:tailEnd type="arrow" w="med" len="med"/>
          </a:ln>
        </p:spPr>
      </p:cxnSp>
      <p:cxnSp>
        <p:nvCxnSpPr>
          <p:cNvPr id="2085" name="Straight Arrow Connector 56"/>
          <p:cNvCxnSpPr>
            <a:cxnSpLocks noChangeShapeType="1"/>
          </p:cNvCxnSpPr>
          <p:nvPr/>
        </p:nvCxnSpPr>
        <p:spPr bwMode="auto">
          <a:xfrm rot="16200000" flipV="1">
            <a:off x="24196676" y="29900562"/>
            <a:ext cx="393700" cy="238125"/>
          </a:xfrm>
          <a:prstGeom prst="straightConnector1">
            <a:avLst/>
          </a:prstGeom>
          <a:noFill/>
          <a:ln w="25400" algn="ctr">
            <a:solidFill>
              <a:srgbClr val="FF0000"/>
            </a:solidFill>
            <a:round/>
            <a:headEnd/>
            <a:tailEnd type="arrow" w="med" len="med"/>
          </a:ln>
        </p:spPr>
      </p:cxnSp>
      <p:cxnSp>
        <p:nvCxnSpPr>
          <p:cNvPr id="2086" name="Straight Arrow Connector 57"/>
          <p:cNvCxnSpPr>
            <a:cxnSpLocks noChangeShapeType="1"/>
          </p:cNvCxnSpPr>
          <p:nvPr/>
        </p:nvCxnSpPr>
        <p:spPr bwMode="auto">
          <a:xfrm rot="16200000" flipH="1">
            <a:off x="23722013" y="28378150"/>
            <a:ext cx="552450" cy="0"/>
          </a:xfrm>
          <a:prstGeom prst="straightConnector1">
            <a:avLst/>
          </a:prstGeom>
          <a:noFill/>
          <a:ln w="25400" algn="ctr">
            <a:solidFill>
              <a:srgbClr val="FF0000"/>
            </a:solidFill>
            <a:round/>
            <a:headEnd/>
            <a:tailEnd type="arrow" w="med" len="med"/>
          </a:ln>
        </p:spPr>
      </p:cxnSp>
      <p:sp>
        <p:nvSpPr>
          <p:cNvPr id="64" name="Cube 63"/>
          <p:cNvSpPr/>
          <p:nvPr/>
        </p:nvSpPr>
        <p:spPr bwMode="auto">
          <a:xfrm>
            <a:off x="25838798" y="30398561"/>
            <a:ext cx="639270" cy="2032712"/>
          </a:xfrm>
          <a:prstGeom prst="cube">
            <a:avLst>
              <a:gd name="adj" fmla="val 32796"/>
            </a:avLst>
          </a:prstGeom>
          <a:solidFill>
            <a:schemeClr val="bg1">
              <a:lumMod val="65000"/>
            </a:schemeClr>
          </a:solidFill>
          <a:ln w="9525" cap="flat" cmpd="sng" algn="ctr">
            <a:solidFill>
              <a:schemeClr val="tx1">
                <a:alpha val="60000"/>
              </a:schemeClr>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65" name="Straight Arrow Connector 64"/>
          <p:cNvCxnSpPr>
            <a:cxnSpLocks noChangeShapeType="1"/>
          </p:cNvCxnSpPr>
          <p:nvPr/>
        </p:nvCxnSpPr>
        <p:spPr bwMode="auto">
          <a:xfrm flipV="1">
            <a:off x="25507950" y="30640338"/>
            <a:ext cx="438150" cy="220662"/>
          </a:xfrm>
          <a:prstGeom prst="straightConnector1">
            <a:avLst/>
          </a:prstGeom>
          <a:solidFill>
            <a:schemeClr val="bg1">
              <a:lumMod val="65000"/>
            </a:schemeClr>
          </a:solidFill>
          <a:ln w="25400" algn="ctr">
            <a:solidFill>
              <a:srgbClr val="FF0000"/>
            </a:solidFill>
            <a:round/>
            <a:headEnd/>
            <a:tailEnd type="arrow" w="med" len="med"/>
          </a:ln>
        </p:spPr>
      </p:cxnSp>
      <p:cxnSp>
        <p:nvCxnSpPr>
          <p:cNvPr id="66" name="Straight Arrow Connector 65"/>
          <p:cNvCxnSpPr>
            <a:cxnSpLocks noChangeShapeType="1"/>
          </p:cNvCxnSpPr>
          <p:nvPr/>
        </p:nvCxnSpPr>
        <p:spPr bwMode="auto">
          <a:xfrm rot="16200000" flipH="1">
            <a:off x="25843707" y="29979144"/>
            <a:ext cx="563562" cy="0"/>
          </a:xfrm>
          <a:prstGeom prst="straightConnector1">
            <a:avLst/>
          </a:prstGeom>
          <a:solidFill>
            <a:schemeClr val="bg1">
              <a:lumMod val="65000"/>
            </a:schemeClr>
          </a:solidFill>
          <a:ln w="25400" algn="ctr">
            <a:solidFill>
              <a:srgbClr val="FF0000"/>
            </a:solidFill>
            <a:round/>
            <a:headEnd/>
            <a:tailEnd type="arrow" w="med" len="med"/>
          </a:ln>
        </p:spPr>
      </p:cxnSp>
      <p:cxnSp>
        <p:nvCxnSpPr>
          <p:cNvPr id="67" name="Straight Arrow Connector 66"/>
          <p:cNvCxnSpPr>
            <a:cxnSpLocks noChangeShapeType="1"/>
          </p:cNvCxnSpPr>
          <p:nvPr/>
        </p:nvCxnSpPr>
        <p:spPr bwMode="auto">
          <a:xfrm rot="16200000" flipV="1">
            <a:off x="26332657" y="31436469"/>
            <a:ext cx="401637" cy="238125"/>
          </a:xfrm>
          <a:prstGeom prst="straightConnector1">
            <a:avLst/>
          </a:prstGeom>
          <a:solidFill>
            <a:schemeClr val="bg1">
              <a:lumMod val="65000"/>
            </a:schemeClr>
          </a:solidFill>
          <a:ln w="25400" algn="ctr">
            <a:solidFill>
              <a:srgbClr val="FF0000"/>
            </a:solidFill>
            <a:round/>
            <a:headEnd/>
            <a:tailEnd type="arrow" w="med" len="med"/>
          </a:ln>
        </p:spPr>
      </p:cxnSp>
      <p:cxnSp>
        <p:nvCxnSpPr>
          <p:cNvPr id="2091" name="Straight Connector 67"/>
          <p:cNvCxnSpPr>
            <a:cxnSpLocks noChangeShapeType="1"/>
          </p:cNvCxnSpPr>
          <p:nvPr/>
        </p:nvCxnSpPr>
        <p:spPr bwMode="auto">
          <a:xfrm rot="16200000" flipV="1">
            <a:off x="25134888" y="31289625"/>
            <a:ext cx="1993900" cy="9525"/>
          </a:xfrm>
          <a:prstGeom prst="line">
            <a:avLst/>
          </a:prstGeom>
          <a:noFill/>
          <a:ln w="25400" algn="ctr">
            <a:solidFill>
              <a:srgbClr val="000000"/>
            </a:solidFill>
            <a:prstDash val="lgDash"/>
            <a:round/>
            <a:headEnd/>
            <a:tailEnd/>
          </a:ln>
        </p:spPr>
      </p:cxnSp>
      <p:sp>
        <p:nvSpPr>
          <p:cNvPr id="257" name="Text Box 4"/>
          <p:cNvSpPr txBox="1">
            <a:spLocks noChangeArrowheads="1"/>
          </p:cNvSpPr>
          <p:nvPr/>
        </p:nvSpPr>
        <p:spPr bwMode="auto">
          <a:xfrm>
            <a:off x="-1" y="0"/>
            <a:ext cx="4985470" cy="6663363"/>
          </a:xfrm>
          <a:prstGeom prst="rect">
            <a:avLst/>
          </a:prstGeom>
          <a:noFill/>
          <a:ln w="9525">
            <a:noFill/>
            <a:miter lim="800000"/>
            <a:headEnd/>
            <a:tailEnd/>
          </a:ln>
          <a:effectLst/>
        </p:spPr>
        <p:txBody>
          <a:bodyPr wrap="square">
            <a:spAutoFit/>
          </a:bodyPr>
          <a:lstStyle/>
          <a:p>
            <a:pPr eaLnBrk="0" hangingPunct="0">
              <a:spcBef>
                <a:spcPts val="600"/>
              </a:spcBef>
              <a:spcAft>
                <a:spcPts val="0"/>
              </a:spcAft>
            </a:pPr>
            <a:endParaRPr lang="en-AU" sz="2000" dirty="0">
              <a:latin typeface="Times New Roman" pitchFamily="18" charset="0"/>
            </a:endParaRPr>
          </a:p>
          <a:p>
            <a:pPr eaLnBrk="0" hangingPunct="0">
              <a:spcBef>
                <a:spcPts val="600"/>
              </a:spcBef>
              <a:spcAft>
                <a:spcPts val="0"/>
              </a:spcAft>
            </a:pPr>
            <a:r>
              <a:rPr lang="en-AU" sz="2000" dirty="0">
                <a:latin typeface="Times New Roman" pitchFamily="18" charset="0"/>
              </a:rPr>
              <a:t>Hardwood or Softwood</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Timber is classified as either hardwood or softwood.</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Hardwoods grow relatively slowly, are relatively dense in the range 600 to 1,100 kg/m</a:t>
            </a:r>
            <a:r>
              <a:rPr lang="en-AU" sz="1600" b="0" baseline="30000" dirty="0">
                <a:latin typeface="Times New Roman" panose="02020603050405020304" pitchFamily="18" charset="0"/>
                <a:cs typeface="Times New Roman" panose="02020603050405020304" pitchFamily="18" charset="0"/>
              </a:rPr>
              <a:t>3</a:t>
            </a:r>
            <a:r>
              <a:rPr lang="en-AU" sz="1600" b="0" dirty="0">
                <a:latin typeface="Times New Roman" panose="02020603050405020304" pitchFamily="18" charset="0"/>
                <a:cs typeface="Times New Roman" panose="02020603050405020304" pitchFamily="18" charset="0"/>
              </a:rPr>
              <a:t>, and relatively strong. </a:t>
            </a:r>
          </a:p>
          <a:p>
            <a:pPr fontAlgn="auto">
              <a:spcBef>
                <a:spcPts val="600"/>
              </a:spcBef>
            </a:pPr>
            <a:r>
              <a:rPr lang="en-AU" sz="1600" b="0" dirty="0">
                <a:latin typeface="Times New Roman" panose="02020603050405020304" pitchFamily="18" charset="0"/>
                <a:cs typeface="Times New Roman" panose="02020603050405020304" pitchFamily="18" charset="0"/>
              </a:rPr>
              <a:t>Softwoods grow relatively quickly, are less dense in the range 450 to 800 kg/m</a:t>
            </a:r>
            <a:r>
              <a:rPr lang="en-AU" sz="1600" b="0" baseline="30000" dirty="0">
                <a:latin typeface="Times New Roman" panose="02020603050405020304" pitchFamily="18" charset="0"/>
                <a:cs typeface="Times New Roman" panose="02020603050405020304" pitchFamily="18" charset="0"/>
              </a:rPr>
              <a:t>3</a:t>
            </a:r>
            <a:r>
              <a:rPr lang="en-AU" sz="1600" b="0" dirty="0">
                <a:latin typeface="Times New Roman" panose="02020603050405020304" pitchFamily="18" charset="0"/>
                <a:cs typeface="Times New Roman" panose="02020603050405020304" pitchFamily="18" charset="0"/>
              </a:rPr>
              <a:t>, and have reduced strength.</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Hardwood frames possesses strengths significantly in excess of softwood frames, due principally to superior behaviour at nailed, screwed and bolted joints. However, the availability of hardwood cannot always be predicted. Therefore, conservative designs are based on the use of softwood.</a:t>
            </a:r>
          </a:p>
          <a:p>
            <a:pPr fontAlgn="auto">
              <a:spcBef>
                <a:spcPts val="600"/>
              </a:spcBef>
            </a:pPr>
            <a:r>
              <a:rPr lang="en-AU" sz="1600" b="0" dirty="0">
                <a:latin typeface="Times New Roman" panose="02020603050405020304" pitchFamily="18" charset="0"/>
                <a:cs typeface="Times New Roman" panose="02020603050405020304" pitchFamily="18" charset="0"/>
              </a:rPr>
              <a:t>In the South Pacific, there is considerable variation in strengths of softwoods. Therefore, conservative designs are based on the use of stress grade F7.</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If hardwood or softwood of stress grades higher than F7 are available, they should be used. This will provide a reserve of strength in the trusses and frames. If higher stress grades are not available, the careful use of F7 softwood, with close attention to the specified joint configurations, will result in structures of adequate strength.</a:t>
            </a:r>
          </a:p>
          <a:p>
            <a:endParaRPr lang="en-AU" sz="1600" b="0" dirty="0">
              <a:latin typeface="+mn-lt"/>
            </a:endParaRPr>
          </a:p>
        </p:txBody>
      </p:sp>
      <p:pic>
        <p:nvPicPr>
          <p:cNvPr id="56" name="Picture 55">
            <a:extLst>
              <a:ext uri="{FF2B5EF4-FFF2-40B4-BE49-F238E27FC236}">
                <a16:creationId xmlns:a16="http://schemas.microsoft.com/office/drawing/2014/main" id="{E5A54D47-CF26-41D1-ADBA-3ACBC4206CA7}"/>
              </a:ext>
            </a:extLst>
          </p:cNvPr>
          <p:cNvPicPr>
            <a:picLocks noChangeAspect="1"/>
          </p:cNvPicPr>
          <p:nvPr/>
        </p:nvPicPr>
        <p:blipFill>
          <a:blip r:embed="rId5"/>
          <a:stretch>
            <a:fillRect/>
          </a:stretch>
        </p:blipFill>
        <p:spPr>
          <a:xfrm>
            <a:off x="4985469" y="525141"/>
            <a:ext cx="4204685" cy="2481563"/>
          </a:xfrm>
          <a:prstGeom prst="rect">
            <a:avLst/>
          </a:prstGeom>
        </p:spPr>
      </p:pic>
      <p:pic>
        <p:nvPicPr>
          <p:cNvPr id="57" name="Picture 56">
            <a:extLst>
              <a:ext uri="{FF2B5EF4-FFF2-40B4-BE49-F238E27FC236}">
                <a16:creationId xmlns:a16="http://schemas.microsoft.com/office/drawing/2014/main" id="{1E1478B1-C543-41AA-991E-156A0409C7AA}"/>
              </a:ext>
            </a:extLst>
          </p:cNvPr>
          <p:cNvPicPr>
            <a:picLocks noChangeAspect="1"/>
          </p:cNvPicPr>
          <p:nvPr/>
        </p:nvPicPr>
        <p:blipFill>
          <a:blip r:embed="rId6"/>
          <a:stretch>
            <a:fillRect/>
          </a:stretch>
        </p:blipFill>
        <p:spPr>
          <a:xfrm>
            <a:off x="4985469" y="3160805"/>
            <a:ext cx="4088600" cy="2993002"/>
          </a:xfrm>
          <a:prstGeom prst="rect">
            <a:avLst/>
          </a:prstGeom>
        </p:spPr>
      </p:pic>
      <p:sp>
        <p:nvSpPr>
          <p:cNvPr id="58" name="TextBox 57">
            <a:extLst>
              <a:ext uri="{FF2B5EF4-FFF2-40B4-BE49-F238E27FC236}">
                <a16:creationId xmlns:a16="http://schemas.microsoft.com/office/drawing/2014/main" id="{4606E711-39D9-41DC-89D2-FC32F852913F}"/>
              </a:ext>
            </a:extLst>
          </p:cNvPr>
          <p:cNvSpPr txBox="1"/>
          <p:nvPr/>
        </p:nvSpPr>
        <p:spPr>
          <a:xfrm>
            <a:off x="5505650" y="6642556"/>
            <a:ext cx="4004109" cy="215444"/>
          </a:xfrm>
          <a:prstGeom prst="rect">
            <a:avLst/>
          </a:prstGeom>
          <a:noFill/>
          <a:ln>
            <a:solidFill>
              <a:schemeClr val="accent1">
                <a:lumMod val="40000"/>
                <a:lumOff val="60000"/>
              </a:schemeClr>
            </a:solidFill>
          </a:ln>
        </p:spPr>
        <p:txBody>
          <a:bodyPr wrap="square" rtlCol="0">
            <a:spAutoFit/>
          </a:bodyPr>
          <a:lstStyle/>
          <a:p>
            <a:r>
              <a:rPr lang="en-AU" sz="800" dirty="0">
                <a:solidFill>
                  <a:srgbClr val="00B050"/>
                </a:solidFill>
              </a:rPr>
              <a:t>Image Source: </a:t>
            </a:r>
            <a:r>
              <a:rPr lang="en-AU" sz="800" dirty="0">
                <a:solidFill>
                  <a:srgbClr val="00B050"/>
                </a:solidFill>
                <a:hlinkClick r:id="rId7">
                  <a:extLst>
                    <a:ext uri="{A12FA001-AC4F-418D-AE19-62706E023703}">
                      <ahyp:hlinkClr xmlns:ahyp="http://schemas.microsoft.com/office/drawing/2018/hyperlinkcolor" val="tx"/>
                    </a:ext>
                  </a:extLst>
                </a:hlinkClick>
              </a:rPr>
              <a:t>https://www.bing.com/images/search?q=png+hardwoods</a:t>
            </a:r>
            <a:endParaRPr lang="en-AU" sz="800" dirty="0">
              <a:solidFill>
                <a:srgbClr val="00B050"/>
              </a:solidFill>
            </a:endParaRPr>
          </a:p>
        </p:txBody>
      </p:sp>
      <p:pic>
        <p:nvPicPr>
          <p:cNvPr id="2" name="00-5-2 2 Hardwood or Softwood">
            <a:hlinkClick r:id="" action="ppaction://media"/>
            <a:extLst>
              <a:ext uri="{FF2B5EF4-FFF2-40B4-BE49-F238E27FC236}">
                <a16:creationId xmlns:a16="http://schemas.microsoft.com/office/drawing/2014/main" id="{ED32C78D-BBBC-496B-8AB4-6DEA5695834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737600" y="167840"/>
            <a:ext cx="406400" cy="406400"/>
          </a:xfrm>
          <a:prstGeom prst="rect">
            <a:avLst/>
          </a:prstGeom>
        </p:spPr>
      </p:pic>
    </p:spTree>
    <p:extLst>
      <p:ext uri="{BB962C8B-B14F-4D97-AF65-F5344CB8AC3E}">
        <p14:creationId xmlns:p14="http://schemas.microsoft.com/office/powerpoint/2010/main" val="2492650519"/>
      </p:ext>
    </p:extLst>
  </p:cSld>
  <p:clrMapOvr>
    <a:masterClrMapping/>
  </p:clrMapOvr>
  <p:transition advTm="54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9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Straight Arrow Connector 12"/>
          <p:cNvCxnSpPr>
            <a:cxnSpLocks noChangeShapeType="1"/>
          </p:cNvCxnSpPr>
          <p:nvPr/>
        </p:nvCxnSpPr>
        <p:spPr bwMode="auto">
          <a:xfrm flipV="1">
            <a:off x="22498050" y="32034163"/>
            <a:ext cx="500063" cy="233362"/>
          </a:xfrm>
          <a:prstGeom prst="straightConnector1">
            <a:avLst/>
          </a:prstGeom>
          <a:noFill/>
          <a:ln w="25400" algn="ctr">
            <a:solidFill>
              <a:srgbClr val="FF0000"/>
            </a:solidFill>
            <a:round/>
            <a:headEnd/>
            <a:tailEnd type="arrow" w="med" len="med"/>
          </a:ln>
        </p:spPr>
      </p:cxnSp>
      <p:cxnSp>
        <p:nvCxnSpPr>
          <p:cNvPr id="2051" name="Straight Arrow Connector 13"/>
          <p:cNvCxnSpPr>
            <a:cxnSpLocks noChangeShapeType="1"/>
          </p:cNvCxnSpPr>
          <p:nvPr/>
        </p:nvCxnSpPr>
        <p:spPr bwMode="auto">
          <a:xfrm rot="16200000" flipV="1">
            <a:off x="24222076" y="32691387"/>
            <a:ext cx="393700" cy="238125"/>
          </a:xfrm>
          <a:prstGeom prst="straightConnector1">
            <a:avLst/>
          </a:prstGeom>
          <a:noFill/>
          <a:ln w="25400" algn="ctr">
            <a:solidFill>
              <a:srgbClr val="FF0000"/>
            </a:solidFill>
            <a:round/>
            <a:headEnd/>
            <a:tailEnd type="arrow" w="med" len="med"/>
          </a:ln>
        </p:spPr>
      </p:cxnSp>
      <p:cxnSp>
        <p:nvCxnSpPr>
          <p:cNvPr id="2052" name="Straight Arrow Connector 14"/>
          <p:cNvCxnSpPr>
            <a:cxnSpLocks noChangeShapeType="1"/>
          </p:cNvCxnSpPr>
          <p:nvPr/>
        </p:nvCxnSpPr>
        <p:spPr bwMode="auto">
          <a:xfrm rot="16200000" flipH="1">
            <a:off x="23748206" y="31168182"/>
            <a:ext cx="554037" cy="0"/>
          </a:xfrm>
          <a:prstGeom prst="straightConnector1">
            <a:avLst/>
          </a:prstGeom>
          <a:noFill/>
          <a:ln w="25400" algn="ctr">
            <a:solidFill>
              <a:srgbClr val="FF0000"/>
            </a:solidFill>
            <a:round/>
            <a:headEnd/>
            <a:tailEnd type="arrow" w="med" len="med"/>
          </a:ln>
        </p:spPr>
      </p:cxnSp>
      <p:cxnSp>
        <p:nvCxnSpPr>
          <p:cNvPr id="2053" name="Straight Connector 15"/>
          <p:cNvCxnSpPr>
            <a:cxnSpLocks noChangeShapeType="1"/>
          </p:cNvCxnSpPr>
          <p:nvPr/>
        </p:nvCxnSpPr>
        <p:spPr bwMode="auto">
          <a:xfrm rot="5400000">
            <a:off x="22729825" y="32529463"/>
            <a:ext cx="1962150" cy="0"/>
          </a:xfrm>
          <a:prstGeom prst="line">
            <a:avLst/>
          </a:prstGeom>
          <a:noFill/>
          <a:ln w="25400" algn="ctr">
            <a:solidFill>
              <a:srgbClr val="404040"/>
            </a:solidFill>
            <a:prstDash val="lgDash"/>
            <a:round/>
            <a:headEnd/>
            <a:tailEnd/>
          </a:ln>
        </p:spPr>
      </p:cxnSp>
      <p:cxnSp>
        <p:nvCxnSpPr>
          <p:cNvPr id="2054" name="Straight Connector 16"/>
          <p:cNvCxnSpPr>
            <a:cxnSpLocks noChangeShapeType="1"/>
          </p:cNvCxnSpPr>
          <p:nvPr/>
        </p:nvCxnSpPr>
        <p:spPr bwMode="auto">
          <a:xfrm rot="5400000">
            <a:off x="23571993" y="31590457"/>
            <a:ext cx="277813" cy="0"/>
          </a:xfrm>
          <a:prstGeom prst="line">
            <a:avLst/>
          </a:prstGeom>
          <a:noFill/>
          <a:ln w="25400" algn="ctr">
            <a:solidFill>
              <a:srgbClr val="000000"/>
            </a:solidFill>
            <a:round/>
            <a:headEnd/>
            <a:tailEnd/>
          </a:ln>
        </p:spPr>
      </p:cxnSp>
      <p:cxnSp>
        <p:nvCxnSpPr>
          <p:cNvPr id="2055" name="Straight Connector 17"/>
          <p:cNvCxnSpPr>
            <a:cxnSpLocks noChangeShapeType="1"/>
          </p:cNvCxnSpPr>
          <p:nvPr/>
        </p:nvCxnSpPr>
        <p:spPr bwMode="auto">
          <a:xfrm rot="5400000">
            <a:off x="22217063" y="32773938"/>
            <a:ext cx="1962150" cy="0"/>
          </a:xfrm>
          <a:prstGeom prst="line">
            <a:avLst/>
          </a:prstGeom>
          <a:noFill/>
          <a:ln w="25400" algn="ctr">
            <a:solidFill>
              <a:srgbClr val="404040"/>
            </a:solidFill>
            <a:prstDash val="lgDash"/>
            <a:round/>
            <a:headEnd/>
            <a:tailEnd/>
          </a:ln>
        </p:spPr>
      </p:cxnSp>
      <p:cxnSp>
        <p:nvCxnSpPr>
          <p:cNvPr id="2056" name="Straight Connector 18"/>
          <p:cNvCxnSpPr>
            <a:cxnSpLocks noChangeShapeType="1"/>
          </p:cNvCxnSpPr>
          <p:nvPr/>
        </p:nvCxnSpPr>
        <p:spPr bwMode="auto">
          <a:xfrm rot="5400000">
            <a:off x="23060025" y="31835726"/>
            <a:ext cx="276225" cy="0"/>
          </a:xfrm>
          <a:prstGeom prst="line">
            <a:avLst/>
          </a:prstGeom>
          <a:noFill/>
          <a:ln w="25400" algn="ctr">
            <a:solidFill>
              <a:srgbClr val="000000"/>
            </a:solidFill>
            <a:round/>
            <a:headEnd/>
            <a:tailEnd/>
          </a:ln>
        </p:spPr>
      </p:cxnSp>
      <p:cxnSp>
        <p:nvCxnSpPr>
          <p:cNvPr id="2057" name="Straight Connector 19"/>
          <p:cNvCxnSpPr>
            <a:cxnSpLocks noChangeShapeType="1"/>
          </p:cNvCxnSpPr>
          <p:nvPr/>
        </p:nvCxnSpPr>
        <p:spPr bwMode="auto">
          <a:xfrm rot="5400000">
            <a:off x="23795038" y="31984950"/>
            <a:ext cx="1962150" cy="0"/>
          </a:xfrm>
          <a:prstGeom prst="line">
            <a:avLst/>
          </a:prstGeom>
          <a:noFill/>
          <a:ln w="25400" algn="ctr">
            <a:solidFill>
              <a:srgbClr val="404040"/>
            </a:solidFill>
            <a:prstDash val="lgDash"/>
            <a:round/>
            <a:headEnd/>
            <a:tailEnd/>
          </a:ln>
        </p:spPr>
      </p:cxnSp>
      <p:cxnSp>
        <p:nvCxnSpPr>
          <p:cNvPr id="2058" name="Straight Connector 20"/>
          <p:cNvCxnSpPr>
            <a:cxnSpLocks noChangeShapeType="1"/>
          </p:cNvCxnSpPr>
          <p:nvPr/>
        </p:nvCxnSpPr>
        <p:spPr bwMode="auto">
          <a:xfrm rot="5400000">
            <a:off x="24638000" y="31046738"/>
            <a:ext cx="276225" cy="0"/>
          </a:xfrm>
          <a:prstGeom prst="line">
            <a:avLst/>
          </a:prstGeom>
          <a:noFill/>
          <a:ln w="25400" algn="ctr">
            <a:solidFill>
              <a:srgbClr val="000000"/>
            </a:solidFill>
            <a:round/>
            <a:headEnd/>
            <a:tailEnd/>
          </a:ln>
        </p:spPr>
      </p:cxnSp>
      <p:cxnSp>
        <p:nvCxnSpPr>
          <p:cNvPr id="2059" name="Straight Connector 21"/>
          <p:cNvCxnSpPr>
            <a:cxnSpLocks noChangeShapeType="1"/>
          </p:cNvCxnSpPr>
          <p:nvPr/>
        </p:nvCxnSpPr>
        <p:spPr bwMode="auto">
          <a:xfrm rot="5400000">
            <a:off x="24307800" y="31740475"/>
            <a:ext cx="1962150" cy="0"/>
          </a:xfrm>
          <a:prstGeom prst="line">
            <a:avLst/>
          </a:prstGeom>
          <a:noFill/>
          <a:ln w="25400" algn="ctr">
            <a:solidFill>
              <a:srgbClr val="404040"/>
            </a:solidFill>
            <a:prstDash val="lgDash"/>
            <a:round/>
            <a:headEnd/>
            <a:tailEnd/>
          </a:ln>
        </p:spPr>
      </p:cxnSp>
      <p:cxnSp>
        <p:nvCxnSpPr>
          <p:cNvPr id="2060" name="Straight Connector 22"/>
          <p:cNvCxnSpPr>
            <a:cxnSpLocks noChangeShapeType="1"/>
          </p:cNvCxnSpPr>
          <p:nvPr/>
        </p:nvCxnSpPr>
        <p:spPr bwMode="auto">
          <a:xfrm rot="5400000">
            <a:off x="25150762" y="30802263"/>
            <a:ext cx="276225" cy="0"/>
          </a:xfrm>
          <a:prstGeom prst="line">
            <a:avLst/>
          </a:prstGeom>
          <a:noFill/>
          <a:ln w="25400" algn="ctr">
            <a:solidFill>
              <a:srgbClr val="000000"/>
            </a:solidFill>
            <a:round/>
            <a:headEnd/>
            <a:tailEnd/>
          </a:ln>
        </p:spPr>
      </p:cxnSp>
      <p:sp>
        <p:nvSpPr>
          <p:cNvPr id="24" name="Cube 23"/>
          <p:cNvSpPr/>
          <p:nvPr/>
        </p:nvSpPr>
        <p:spPr bwMode="auto">
          <a:xfrm>
            <a:off x="24832558" y="32762122"/>
            <a:ext cx="4667193" cy="546414"/>
          </a:xfrm>
          <a:prstGeom prst="cube">
            <a:avLst>
              <a:gd name="adj" fmla="val 32012"/>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25" name="Straight Connector 24"/>
          <p:cNvCxnSpPr>
            <a:cxnSpLocks noChangeShapeType="1"/>
          </p:cNvCxnSpPr>
          <p:nvPr/>
        </p:nvCxnSpPr>
        <p:spPr bwMode="auto">
          <a:xfrm flipV="1">
            <a:off x="25815925" y="32373888"/>
            <a:ext cx="2360613" cy="1125537"/>
          </a:xfrm>
          <a:prstGeom prst="line">
            <a:avLst/>
          </a:prstGeom>
          <a:solidFill>
            <a:schemeClr val="bg1">
              <a:lumMod val="65000"/>
            </a:schemeClr>
          </a:solidFill>
          <a:ln w="25400" algn="ctr">
            <a:solidFill>
              <a:schemeClr val="tx1"/>
            </a:solidFill>
            <a:prstDash val="lgDash"/>
            <a:round/>
            <a:headEnd/>
            <a:tailEnd/>
          </a:ln>
        </p:spPr>
      </p:cxnSp>
      <p:cxnSp>
        <p:nvCxnSpPr>
          <p:cNvPr id="26" name="Straight Connector 25"/>
          <p:cNvCxnSpPr>
            <a:cxnSpLocks noChangeShapeType="1"/>
          </p:cNvCxnSpPr>
          <p:nvPr/>
        </p:nvCxnSpPr>
        <p:spPr bwMode="auto">
          <a:xfrm flipV="1">
            <a:off x="25812750" y="32632650"/>
            <a:ext cx="2373313" cy="1141413"/>
          </a:xfrm>
          <a:prstGeom prst="line">
            <a:avLst/>
          </a:prstGeom>
          <a:solidFill>
            <a:schemeClr val="bg1">
              <a:lumMod val="65000"/>
            </a:schemeClr>
          </a:solidFill>
          <a:ln w="25400" algn="ctr">
            <a:solidFill>
              <a:schemeClr val="tx1"/>
            </a:solidFill>
            <a:prstDash val="lgDash"/>
            <a:round/>
            <a:headEnd/>
            <a:tailEnd/>
          </a:ln>
        </p:spPr>
      </p:cxnSp>
      <p:cxnSp>
        <p:nvCxnSpPr>
          <p:cNvPr id="27" name="Straight Arrow Connector 26"/>
          <p:cNvCxnSpPr>
            <a:cxnSpLocks noChangeShapeType="1"/>
          </p:cNvCxnSpPr>
          <p:nvPr/>
        </p:nvCxnSpPr>
        <p:spPr bwMode="auto">
          <a:xfrm flipV="1">
            <a:off x="25404763" y="33686750"/>
            <a:ext cx="438150" cy="217488"/>
          </a:xfrm>
          <a:prstGeom prst="straightConnector1">
            <a:avLst/>
          </a:prstGeom>
          <a:solidFill>
            <a:schemeClr val="bg1">
              <a:lumMod val="65000"/>
            </a:schemeClr>
          </a:solidFill>
          <a:ln w="25400" algn="ctr">
            <a:solidFill>
              <a:srgbClr val="FF0000"/>
            </a:solidFill>
            <a:round/>
            <a:headEnd/>
            <a:tailEnd type="arrow" w="med" len="med"/>
          </a:ln>
        </p:spPr>
      </p:cxnSp>
      <p:cxnSp>
        <p:nvCxnSpPr>
          <p:cNvPr id="28" name="Straight Arrow Connector 27"/>
          <p:cNvCxnSpPr>
            <a:cxnSpLocks noChangeShapeType="1"/>
          </p:cNvCxnSpPr>
          <p:nvPr/>
        </p:nvCxnSpPr>
        <p:spPr bwMode="auto">
          <a:xfrm rot="16200000" flipV="1">
            <a:off x="27185145" y="33073181"/>
            <a:ext cx="258762" cy="352425"/>
          </a:xfrm>
          <a:prstGeom prst="straightConnector1">
            <a:avLst/>
          </a:prstGeom>
          <a:solidFill>
            <a:schemeClr val="bg1">
              <a:lumMod val="65000"/>
            </a:schemeClr>
          </a:solidFill>
          <a:ln w="25400" algn="ctr">
            <a:solidFill>
              <a:srgbClr val="FF0000"/>
            </a:solidFill>
            <a:round/>
            <a:headEnd/>
            <a:tailEnd type="arrow" w="med" len="med"/>
          </a:ln>
        </p:spPr>
      </p:cxnSp>
      <p:cxnSp>
        <p:nvCxnSpPr>
          <p:cNvPr id="29" name="Straight Arrow Connector 28"/>
          <p:cNvCxnSpPr>
            <a:cxnSpLocks noChangeShapeType="1"/>
          </p:cNvCxnSpPr>
          <p:nvPr/>
        </p:nvCxnSpPr>
        <p:spPr bwMode="auto">
          <a:xfrm rot="5400000">
            <a:off x="26745407" y="32593756"/>
            <a:ext cx="566738" cy="9525"/>
          </a:xfrm>
          <a:prstGeom prst="straightConnector1">
            <a:avLst/>
          </a:prstGeom>
          <a:solidFill>
            <a:schemeClr val="bg1">
              <a:lumMod val="65000"/>
            </a:schemeClr>
          </a:solidFill>
          <a:ln w="25400" algn="ctr">
            <a:solidFill>
              <a:srgbClr val="FF0000"/>
            </a:solidFill>
            <a:round/>
            <a:headEnd/>
            <a:tailEnd type="arrow" w="med" len="med"/>
          </a:ln>
        </p:spPr>
      </p:cxnSp>
      <p:cxnSp>
        <p:nvCxnSpPr>
          <p:cNvPr id="39" name="Straight Arrow Connector 38"/>
          <p:cNvCxnSpPr>
            <a:cxnSpLocks noChangeShapeType="1"/>
          </p:cNvCxnSpPr>
          <p:nvPr/>
        </p:nvCxnSpPr>
        <p:spPr bwMode="auto">
          <a:xfrm flipV="1">
            <a:off x="22572663" y="34823400"/>
            <a:ext cx="415925" cy="182563"/>
          </a:xfrm>
          <a:prstGeom prst="straightConnector1">
            <a:avLst/>
          </a:prstGeom>
          <a:solidFill>
            <a:schemeClr val="bg2">
              <a:lumMod val="50000"/>
            </a:schemeClr>
          </a:solidFill>
          <a:ln w="25400" algn="ctr">
            <a:solidFill>
              <a:srgbClr val="FF0000"/>
            </a:solidFill>
            <a:round/>
            <a:headEnd/>
            <a:tailEnd type="arrow" w="med" len="med"/>
          </a:ln>
        </p:spPr>
      </p:cxnSp>
      <p:cxnSp>
        <p:nvCxnSpPr>
          <p:cNvPr id="40" name="Straight Arrow Connector 39"/>
          <p:cNvCxnSpPr>
            <a:cxnSpLocks noChangeShapeType="1"/>
          </p:cNvCxnSpPr>
          <p:nvPr/>
        </p:nvCxnSpPr>
        <p:spPr bwMode="auto">
          <a:xfrm rot="16200000" flipV="1">
            <a:off x="24210169" y="35436969"/>
            <a:ext cx="385763" cy="238125"/>
          </a:xfrm>
          <a:prstGeom prst="straightConnector1">
            <a:avLst/>
          </a:prstGeom>
          <a:solidFill>
            <a:schemeClr val="bg2">
              <a:lumMod val="50000"/>
            </a:schemeClr>
          </a:solidFill>
          <a:ln w="25400" algn="ctr">
            <a:solidFill>
              <a:srgbClr val="FF0000"/>
            </a:solidFill>
            <a:round/>
            <a:headEnd/>
            <a:tailEnd type="arrow" w="med" len="med"/>
          </a:ln>
        </p:spPr>
      </p:cxnSp>
      <p:cxnSp>
        <p:nvCxnSpPr>
          <p:cNvPr id="41" name="Straight Arrow Connector 40"/>
          <p:cNvCxnSpPr>
            <a:cxnSpLocks noChangeShapeType="1"/>
          </p:cNvCxnSpPr>
          <p:nvPr/>
        </p:nvCxnSpPr>
        <p:spPr bwMode="auto">
          <a:xfrm rot="16200000" flipH="1">
            <a:off x="23735507" y="33951069"/>
            <a:ext cx="544512" cy="0"/>
          </a:xfrm>
          <a:prstGeom prst="straightConnector1">
            <a:avLst/>
          </a:prstGeom>
          <a:solidFill>
            <a:schemeClr val="bg2">
              <a:lumMod val="50000"/>
            </a:schemeClr>
          </a:solidFill>
          <a:ln w="25400" algn="ctr">
            <a:solidFill>
              <a:srgbClr val="FF0000"/>
            </a:solidFill>
            <a:round/>
            <a:headEnd/>
            <a:tailEnd type="arrow" w="med" len="med"/>
          </a:ln>
        </p:spPr>
      </p:cxnSp>
      <p:cxnSp>
        <p:nvCxnSpPr>
          <p:cNvPr id="42" name="Straight Connector 41"/>
          <p:cNvCxnSpPr>
            <a:cxnSpLocks noChangeShapeType="1"/>
          </p:cNvCxnSpPr>
          <p:nvPr/>
        </p:nvCxnSpPr>
        <p:spPr bwMode="auto">
          <a:xfrm flipV="1">
            <a:off x="22988588" y="34189988"/>
            <a:ext cx="2290762" cy="1084262"/>
          </a:xfrm>
          <a:prstGeom prst="line">
            <a:avLst/>
          </a:prstGeom>
          <a:solidFill>
            <a:schemeClr val="bg2">
              <a:lumMod val="50000"/>
            </a:schemeClr>
          </a:solidFill>
          <a:ln w="25400" algn="ctr">
            <a:solidFill>
              <a:srgbClr val="404040"/>
            </a:solidFill>
            <a:prstDash val="lgDash"/>
            <a:round/>
            <a:headEnd/>
            <a:tailEnd/>
          </a:ln>
        </p:spPr>
      </p:cxnSp>
      <p:cxnSp>
        <p:nvCxnSpPr>
          <p:cNvPr id="43" name="Straight Connector 42"/>
          <p:cNvCxnSpPr>
            <a:cxnSpLocks noChangeShapeType="1"/>
          </p:cNvCxnSpPr>
          <p:nvPr/>
        </p:nvCxnSpPr>
        <p:spPr bwMode="auto">
          <a:xfrm rot="10800000" flipV="1">
            <a:off x="22769513" y="35234563"/>
            <a:ext cx="304800" cy="158750"/>
          </a:xfrm>
          <a:prstGeom prst="line">
            <a:avLst/>
          </a:prstGeom>
          <a:solidFill>
            <a:schemeClr val="bg2">
              <a:lumMod val="50000"/>
            </a:schemeClr>
          </a:solidFill>
          <a:ln w="25400" algn="ctr">
            <a:solidFill>
              <a:srgbClr val="000000"/>
            </a:solidFill>
            <a:round/>
            <a:headEnd/>
            <a:tailEnd/>
          </a:ln>
        </p:spPr>
      </p:cxnSp>
      <p:cxnSp>
        <p:nvCxnSpPr>
          <p:cNvPr id="44" name="Straight Connector 43"/>
          <p:cNvCxnSpPr>
            <a:cxnSpLocks noChangeShapeType="1"/>
          </p:cNvCxnSpPr>
          <p:nvPr/>
        </p:nvCxnSpPr>
        <p:spPr bwMode="auto">
          <a:xfrm flipV="1">
            <a:off x="23007638" y="33891538"/>
            <a:ext cx="2325687" cy="1074737"/>
          </a:xfrm>
          <a:prstGeom prst="line">
            <a:avLst/>
          </a:prstGeom>
          <a:solidFill>
            <a:schemeClr val="bg2">
              <a:lumMod val="50000"/>
            </a:schemeClr>
          </a:solidFill>
          <a:ln w="25400" algn="ctr">
            <a:solidFill>
              <a:srgbClr val="404040"/>
            </a:solidFill>
            <a:prstDash val="lgDash"/>
            <a:round/>
            <a:headEnd/>
            <a:tailEnd/>
          </a:ln>
        </p:spPr>
      </p:cxnSp>
      <p:cxnSp>
        <p:nvCxnSpPr>
          <p:cNvPr id="45" name="Straight Connector 44"/>
          <p:cNvCxnSpPr>
            <a:cxnSpLocks noChangeShapeType="1"/>
          </p:cNvCxnSpPr>
          <p:nvPr/>
        </p:nvCxnSpPr>
        <p:spPr bwMode="auto">
          <a:xfrm rot="10800000" flipV="1">
            <a:off x="22788563" y="34926588"/>
            <a:ext cx="304800" cy="158750"/>
          </a:xfrm>
          <a:prstGeom prst="line">
            <a:avLst/>
          </a:prstGeom>
          <a:solidFill>
            <a:schemeClr val="bg2">
              <a:lumMod val="50000"/>
            </a:schemeClr>
          </a:solidFill>
          <a:ln w="25400" algn="ctr">
            <a:solidFill>
              <a:srgbClr val="000000"/>
            </a:solidFill>
            <a:round/>
            <a:headEnd/>
            <a:tailEnd/>
          </a:ln>
        </p:spPr>
      </p:cxnSp>
      <p:cxnSp>
        <p:nvCxnSpPr>
          <p:cNvPr id="46" name="Straight Connector 45"/>
          <p:cNvCxnSpPr>
            <a:cxnSpLocks noChangeShapeType="1"/>
          </p:cNvCxnSpPr>
          <p:nvPr/>
        </p:nvCxnSpPr>
        <p:spPr bwMode="auto">
          <a:xfrm flipV="1">
            <a:off x="22998113" y="34871025"/>
            <a:ext cx="2293937" cy="1087438"/>
          </a:xfrm>
          <a:prstGeom prst="line">
            <a:avLst/>
          </a:prstGeom>
          <a:solidFill>
            <a:schemeClr val="bg2">
              <a:lumMod val="50000"/>
            </a:schemeClr>
          </a:solidFill>
          <a:ln w="25400" algn="ctr">
            <a:solidFill>
              <a:srgbClr val="404040"/>
            </a:solidFill>
            <a:prstDash val="lgDash"/>
            <a:round/>
            <a:headEnd/>
            <a:tailEnd/>
          </a:ln>
        </p:spPr>
      </p:cxnSp>
      <p:cxnSp>
        <p:nvCxnSpPr>
          <p:cNvPr id="47" name="Straight Connector 46"/>
          <p:cNvCxnSpPr>
            <a:cxnSpLocks noChangeShapeType="1"/>
          </p:cNvCxnSpPr>
          <p:nvPr/>
        </p:nvCxnSpPr>
        <p:spPr bwMode="auto">
          <a:xfrm rot="10800000" flipV="1">
            <a:off x="22779038" y="35918775"/>
            <a:ext cx="304800" cy="157163"/>
          </a:xfrm>
          <a:prstGeom prst="line">
            <a:avLst/>
          </a:prstGeom>
          <a:solidFill>
            <a:schemeClr val="bg2">
              <a:lumMod val="50000"/>
            </a:schemeClr>
          </a:solidFill>
          <a:ln w="25400" algn="ctr">
            <a:solidFill>
              <a:srgbClr val="000000"/>
            </a:solidFill>
            <a:round/>
            <a:headEnd/>
            <a:tailEnd/>
          </a:ln>
        </p:spPr>
      </p:cxnSp>
      <p:sp>
        <p:nvSpPr>
          <p:cNvPr id="48" name="Cube 47"/>
          <p:cNvSpPr/>
          <p:nvPr/>
        </p:nvSpPr>
        <p:spPr bwMode="auto">
          <a:xfrm>
            <a:off x="21859875" y="28551128"/>
            <a:ext cx="4707315" cy="2013564"/>
          </a:xfrm>
          <a:prstGeom prst="cube">
            <a:avLst>
              <a:gd name="adj" fmla="val 8448"/>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49" name="Straight Connector 48"/>
          <p:cNvCxnSpPr/>
          <p:nvPr/>
        </p:nvCxnSpPr>
        <p:spPr bwMode="auto">
          <a:xfrm rot="16200000" flipV="1">
            <a:off x="24578469" y="29375894"/>
            <a:ext cx="109538"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24401463" y="29184600"/>
            <a:ext cx="35877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3549769" y="29642594"/>
            <a:ext cx="528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23814088" y="28970288"/>
            <a:ext cx="857250" cy="407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V="1">
            <a:off x="23823613" y="29487813"/>
            <a:ext cx="866775"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a:off x="24422100" y="29229051"/>
            <a:ext cx="517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23823613" y="29387800"/>
            <a:ext cx="752475" cy="37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4" name="Straight Arrow Connector 55"/>
          <p:cNvCxnSpPr>
            <a:cxnSpLocks noChangeShapeType="1"/>
          </p:cNvCxnSpPr>
          <p:nvPr/>
        </p:nvCxnSpPr>
        <p:spPr bwMode="auto">
          <a:xfrm flipV="1">
            <a:off x="22509163" y="29243338"/>
            <a:ext cx="463550" cy="219075"/>
          </a:xfrm>
          <a:prstGeom prst="straightConnector1">
            <a:avLst/>
          </a:prstGeom>
          <a:noFill/>
          <a:ln w="25400" algn="ctr">
            <a:solidFill>
              <a:srgbClr val="FF0000"/>
            </a:solidFill>
            <a:round/>
            <a:headEnd/>
            <a:tailEnd type="arrow" w="med" len="med"/>
          </a:ln>
        </p:spPr>
      </p:cxnSp>
      <p:cxnSp>
        <p:nvCxnSpPr>
          <p:cNvPr id="2085" name="Straight Arrow Connector 56"/>
          <p:cNvCxnSpPr>
            <a:cxnSpLocks noChangeShapeType="1"/>
          </p:cNvCxnSpPr>
          <p:nvPr/>
        </p:nvCxnSpPr>
        <p:spPr bwMode="auto">
          <a:xfrm rot="16200000" flipV="1">
            <a:off x="24196676" y="29900562"/>
            <a:ext cx="393700" cy="238125"/>
          </a:xfrm>
          <a:prstGeom prst="straightConnector1">
            <a:avLst/>
          </a:prstGeom>
          <a:noFill/>
          <a:ln w="25400" algn="ctr">
            <a:solidFill>
              <a:srgbClr val="FF0000"/>
            </a:solidFill>
            <a:round/>
            <a:headEnd/>
            <a:tailEnd type="arrow" w="med" len="med"/>
          </a:ln>
        </p:spPr>
      </p:cxnSp>
      <p:cxnSp>
        <p:nvCxnSpPr>
          <p:cNvPr id="2086" name="Straight Arrow Connector 57"/>
          <p:cNvCxnSpPr>
            <a:cxnSpLocks noChangeShapeType="1"/>
          </p:cNvCxnSpPr>
          <p:nvPr/>
        </p:nvCxnSpPr>
        <p:spPr bwMode="auto">
          <a:xfrm rot="16200000" flipH="1">
            <a:off x="23722013" y="28378150"/>
            <a:ext cx="552450" cy="0"/>
          </a:xfrm>
          <a:prstGeom prst="straightConnector1">
            <a:avLst/>
          </a:prstGeom>
          <a:noFill/>
          <a:ln w="25400" algn="ctr">
            <a:solidFill>
              <a:srgbClr val="FF0000"/>
            </a:solidFill>
            <a:round/>
            <a:headEnd/>
            <a:tailEnd type="arrow" w="med" len="med"/>
          </a:ln>
        </p:spPr>
      </p:cxnSp>
      <p:sp>
        <p:nvSpPr>
          <p:cNvPr id="64" name="Cube 63"/>
          <p:cNvSpPr/>
          <p:nvPr/>
        </p:nvSpPr>
        <p:spPr bwMode="auto">
          <a:xfrm>
            <a:off x="25838798" y="30398561"/>
            <a:ext cx="639270" cy="2032712"/>
          </a:xfrm>
          <a:prstGeom prst="cube">
            <a:avLst>
              <a:gd name="adj" fmla="val 32796"/>
            </a:avLst>
          </a:prstGeom>
          <a:solidFill>
            <a:schemeClr val="bg1">
              <a:lumMod val="65000"/>
            </a:schemeClr>
          </a:solidFill>
          <a:ln w="9525" cap="flat" cmpd="sng" algn="ctr">
            <a:solidFill>
              <a:schemeClr val="tx1">
                <a:alpha val="60000"/>
              </a:schemeClr>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65" name="Straight Arrow Connector 64"/>
          <p:cNvCxnSpPr>
            <a:cxnSpLocks noChangeShapeType="1"/>
          </p:cNvCxnSpPr>
          <p:nvPr/>
        </p:nvCxnSpPr>
        <p:spPr bwMode="auto">
          <a:xfrm flipV="1">
            <a:off x="25507950" y="30640338"/>
            <a:ext cx="438150" cy="220662"/>
          </a:xfrm>
          <a:prstGeom prst="straightConnector1">
            <a:avLst/>
          </a:prstGeom>
          <a:solidFill>
            <a:schemeClr val="bg1">
              <a:lumMod val="65000"/>
            </a:schemeClr>
          </a:solidFill>
          <a:ln w="25400" algn="ctr">
            <a:solidFill>
              <a:srgbClr val="FF0000"/>
            </a:solidFill>
            <a:round/>
            <a:headEnd/>
            <a:tailEnd type="arrow" w="med" len="med"/>
          </a:ln>
        </p:spPr>
      </p:cxnSp>
      <p:cxnSp>
        <p:nvCxnSpPr>
          <p:cNvPr id="66" name="Straight Arrow Connector 65"/>
          <p:cNvCxnSpPr>
            <a:cxnSpLocks noChangeShapeType="1"/>
          </p:cNvCxnSpPr>
          <p:nvPr/>
        </p:nvCxnSpPr>
        <p:spPr bwMode="auto">
          <a:xfrm rot="16200000" flipH="1">
            <a:off x="25843707" y="29979144"/>
            <a:ext cx="563562" cy="0"/>
          </a:xfrm>
          <a:prstGeom prst="straightConnector1">
            <a:avLst/>
          </a:prstGeom>
          <a:solidFill>
            <a:schemeClr val="bg1">
              <a:lumMod val="65000"/>
            </a:schemeClr>
          </a:solidFill>
          <a:ln w="25400" algn="ctr">
            <a:solidFill>
              <a:srgbClr val="FF0000"/>
            </a:solidFill>
            <a:round/>
            <a:headEnd/>
            <a:tailEnd type="arrow" w="med" len="med"/>
          </a:ln>
        </p:spPr>
      </p:cxnSp>
      <p:cxnSp>
        <p:nvCxnSpPr>
          <p:cNvPr id="67" name="Straight Arrow Connector 66"/>
          <p:cNvCxnSpPr>
            <a:cxnSpLocks noChangeShapeType="1"/>
          </p:cNvCxnSpPr>
          <p:nvPr/>
        </p:nvCxnSpPr>
        <p:spPr bwMode="auto">
          <a:xfrm rot="16200000" flipV="1">
            <a:off x="26332657" y="31436469"/>
            <a:ext cx="401637" cy="238125"/>
          </a:xfrm>
          <a:prstGeom prst="straightConnector1">
            <a:avLst/>
          </a:prstGeom>
          <a:solidFill>
            <a:schemeClr val="bg1">
              <a:lumMod val="65000"/>
            </a:schemeClr>
          </a:solidFill>
          <a:ln w="25400" algn="ctr">
            <a:solidFill>
              <a:srgbClr val="FF0000"/>
            </a:solidFill>
            <a:round/>
            <a:headEnd/>
            <a:tailEnd type="arrow" w="med" len="med"/>
          </a:ln>
        </p:spPr>
      </p:cxnSp>
      <p:cxnSp>
        <p:nvCxnSpPr>
          <p:cNvPr id="2091" name="Straight Connector 67"/>
          <p:cNvCxnSpPr>
            <a:cxnSpLocks noChangeShapeType="1"/>
          </p:cNvCxnSpPr>
          <p:nvPr/>
        </p:nvCxnSpPr>
        <p:spPr bwMode="auto">
          <a:xfrm rot="16200000" flipV="1">
            <a:off x="25134888" y="31289625"/>
            <a:ext cx="1993900" cy="9525"/>
          </a:xfrm>
          <a:prstGeom prst="line">
            <a:avLst/>
          </a:prstGeom>
          <a:noFill/>
          <a:ln w="25400" algn="ctr">
            <a:solidFill>
              <a:srgbClr val="000000"/>
            </a:solidFill>
            <a:prstDash val="lgDash"/>
            <a:round/>
            <a:headEnd/>
            <a:tailEnd/>
          </a:ln>
        </p:spPr>
      </p:cxnSp>
      <p:sp>
        <p:nvSpPr>
          <p:cNvPr id="257" name="Text Box 4"/>
          <p:cNvSpPr txBox="1">
            <a:spLocks noChangeArrowheads="1"/>
          </p:cNvSpPr>
          <p:nvPr/>
        </p:nvSpPr>
        <p:spPr bwMode="auto">
          <a:xfrm>
            <a:off x="0" y="0"/>
            <a:ext cx="9144000" cy="2739211"/>
          </a:xfrm>
          <a:prstGeom prst="rect">
            <a:avLst/>
          </a:prstGeom>
          <a:noFill/>
          <a:ln w="9525">
            <a:noFill/>
            <a:miter lim="800000"/>
            <a:headEnd/>
            <a:tailEnd/>
          </a:ln>
          <a:effectLst/>
        </p:spPr>
        <p:txBody>
          <a:bodyPr wrap="square">
            <a:spAutoFit/>
          </a:bodyPr>
          <a:lstStyle/>
          <a:p>
            <a:pPr eaLnBrk="0" hangingPunct="0">
              <a:spcBef>
                <a:spcPts val="600"/>
              </a:spcBef>
              <a:spcAft>
                <a:spcPts val="0"/>
              </a:spcAft>
            </a:pPr>
            <a:endParaRPr lang="en-AU" sz="2000" dirty="0">
              <a:latin typeface="Times New Roman" pitchFamily="18" charset="0"/>
            </a:endParaRPr>
          </a:p>
          <a:p>
            <a:pPr eaLnBrk="0" hangingPunct="0">
              <a:spcBef>
                <a:spcPts val="600"/>
              </a:spcBef>
              <a:spcAft>
                <a:spcPts val="0"/>
              </a:spcAft>
            </a:pPr>
            <a:r>
              <a:rPr lang="en-AU" sz="2000" dirty="0">
                <a:latin typeface="Times New Roman" pitchFamily="18" charset="0"/>
              </a:rPr>
              <a:t>Is the Timber Hardwood or Softwood?</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It is important for a builder the know the type of timber delivered to site, to confidently predict the properties. Experienced builders might recognise the type of timber by sight, but there is a very simple test that can be performed.</a:t>
            </a:r>
          </a:p>
          <a:p>
            <a:pPr marL="742950" lvl="1" indent="-285750" fontAlgn="auto">
              <a:spcBef>
                <a:spcPts val="600"/>
              </a:spcBef>
              <a:buFont typeface="Arial" panose="020B0604020202020204" pitchFamily="34" charset="0"/>
              <a:buChar char="•"/>
            </a:pPr>
            <a:r>
              <a:rPr lang="en-AU" sz="1600" b="0" dirty="0">
                <a:latin typeface="Times New Roman" panose="02020603050405020304" pitchFamily="18" charset="0"/>
                <a:cs typeface="Times New Roman" panose="02020603050405020304" pitchFamily="18" charset="0"/>
              </a:rPr>
              <a:t>Hardwoods are relatively dense in the range 600 to 1,100 kg/m</a:t>
            </a:r>
            <a:r>
              <a:rPr lang="en-AU" sz="1600" b="0" baseline="30000" dirty="0">
                <a:latin typeface="Times New Roman" panose="02020603050405020304" pitchFamily="18" charset="0"/>
                <a:cs typeface="Times New Roman" panose="02020603050405020304" pitchFamily="18" charset="0"/>
              </a:rPr>
              <a:t>3</a:t>
            </a:r>
            <a:r>
              <a:rPr lang="en-AU" sz="1600" b="0" dirty="0">
                <a:latin typeface="Times New Roman" panose="02020603050405020304" pitchFamily="18" charset="0"/>
                <a:cs typeface="Times New Roman" panose="02020603050405020304" pitchFamily="18" charset="0"/>
              </a:rPr>
              <a:t>, and will be mostly submerged when placed in fresh water.</a:t>
            </a:r>
          </a:p>
          <a:p>
            <a:pPr marL="742950" lvl="1" indent="-285750" fontAlgn="auto">
              <a:spcBef>
                <a:spcPts val="600"/>
              </a:spcBef>
              <a:buFont typeface="Arial" panose="020B0604020202020204" pitchFamily="34" charset="0"/>
              <a:buChar char="•"/>
            </a:pPr>
            <a:r>
              <a:rPr lang="en-AU" sz="1600" b="0" dirty="0">
                <a:latin typeface="Times New Roman" panose="02020603050405020304" pitchFamily="18" charset="0"/>
                <a:cs typeface="Times New Roman" panose="02020603050405020304" pitchFamily="18" charset="0"/>
              </a:rPr>
              <a:t>Softwoods are less dense in the range 450 to 800 kg/m</a:t>
            </a:r>
            <a:r>
              <a:rPr lang="en-AU" sz="1600" b="0" baseline="30000" dirty="0">
                <a:latin typeface="Times New Roman" panose="02020603050405020304" pitchFamily="18" charset="0"/>
                <a:cs typeface="Times New Roman" panose="02020603050405020304" pitchFamily="18" charset="0"/>
              </a:rPr>
              <a:t>3</a:t>
            </a:r>
            <a:r>
              <a:rPr lang="en-AU" sz="1600" b="0" dirty="0">
                <a:latin typeface="Times New Roman" panose="02020603050405020304" pitchFamily="18" charset="0"/>
                <a:cs typeface="Times New Roman" panose="02020603050405020304" pitchFamily="18" charset="0"/>
              </a:rPr>
              <a:t>, and will float approximately half submerged in fresh water.</a:t>
            </a:r>
          </a:p>
        </p:txBody>
      </p:sp>
      <p:pic>
        <p:nvPicPr>
          <p:cNvPr id="2" name="Picture 1">
            <a:extLst>
              <a:ext uri="{FF2B5EF4-FFF2-40B4-BE49-F238E27FC236}">
                <a16:creationId xmlns:a16="http://schemas.microsoft.com/office/drawing/2014/main" id="{68E8E144-87D6-45B8-A5CB-9BD422D79DBE}"/>
              </a:ext>
            </a:extLst>
          </p:cNvPr>
          <p:cNvPicPr>
            <a:picLocks noChangeAspect="1"/>
          </p:cNvPicPr>
          <p:nvPr/>
        </p:nvPicPr>
        <p:blipFill>
          <a:blip r:embed="rId5"/>
          <a:stretch>
            <a:fillRect/>
          </a:stretch>
        </p:blipFill>
        <p:spPr>
          <a:xfrm>
            <a:off x="6197851" y="4118789"/>
            <a:ext cx="2946149" cy="2739211"/>
          </a:xfrm>
          <a:prstGeom prst="rect">
            <a:avLst/>
          </a:prstGeom>
        </p:spPr>
      </p:pic>
      <p:sp>
        <p:nvSpPr>
          <p:cNvPr id="56" name="Text Box 4">
            <a:extLst>
              <a:ext uri="{FF2B5EF4-FFF2-40B4-BE49-F238E27FC236}">
                <a16:creationId xmlns:a16="http://schemas.microsoft.com/office/drawing/2014/main" id="{B6DC38E1-4AF4-4A7C-8D9D-E4430E9B1B7D}"/>
              </a:ext>
            </a:extLst>
          </p:cNvPr>
          <p:cNvSpPr txBox="1">
            <a:spLocks noChangeArrowheads="1"/>
          </p:cNvSpPr>
          <p:nvPr/>
        </p:nvSpPr>
        <p:spPr bwMode="auto">
          <a:xfrm>
            <a:off x="127221" y="3237998"/>
            <a:ext cx="5765535" cy="3539430"/>
          </a:xfrm>
          <a:prstGeom prst="rect">
            <a:avLst/>
          </a:prstGeom>
          <a:noFill/>
          <a:ln w="19050">
            <a:solidFill>
              <a:srgbClr val="C00000"/>
            </a:solidFill>
            <a:miter lim="800000"/>
            <a:headEnd/>
            <a:tailEnd/>
          </a:ln>
          <a:effectLst/>
        </p:spPr>
        <p:txBody>
          <a:bodyPr wrap="square">
            <a:spAutoFit/>
          </a:bodyPr>
          <a:lstStyle/>
          <a:p>
            <a:pPr fontAlgn="auto" hangingPunct="1">
              <a:spcBef>
                <a:spcPts val="600"/>
              </a:spcBef>
            </a:pPr>
            <a:r>
              <a:rPr lang="en-AU" sz="1600" b="0" dirty="0">
                <a:latin typeface="Times New Roman" panose="02020603050405020304" pitchFamily="18" charset="0"/>
                <a:cs typeface="Times New Roman" panose="02020603050405020304" pitchFamily="18" charset="0"/>
              </a:rPr>
              <a:t>Here is a simple test – </a:t>
            </a:r>
          </a:p>
          <a:p>
            <a:pPr marL="342900" lvl="0" indent="-342900">
              <a:buFont typeface="+mj-lt"/>
              <a:buAutoNum type="arabicPeriod"/>
            </a:pPr>
            <a:r>
              <a:rPr lang="en-AU" sz="1600" b="0" dirty="0">
                <a:latin typeface="+mn-lt"/>
              </a:rPr>
              <a:t>Cut a regular shaped piece of wood (as chunky as practical.) Preferable size is 100 x 100 x 150 mm long or larger.</a:t>
            </a:r>
          </a:p>
          <a:p>
            <a:pPr marL="342900" lvl="0" indent="-342900">
              <a:buFont typeface="+mj-lt"/>
              <a:buAutoNum type="arabicPeriod"/>
            </a:pPr>
            <a:r>
              <a:rPr lang="en-AU" sz="1600" b="0" dirty="0">
                <a:latin typeface="+mn-lt"/>
              </a:rPr>
              <a:t>Painting it would help seal it, although it is a bit time consuming and not necessary for such a simple test.</a:t>
            </a:r>
          </a:p>
          <a:p>
            <a:pPr marL="342900" lvl="0" indent="-342900">
              <a:buFont typeface="+mj-lt"/>
              <a:buAutoNum type="arabicPeriod"/>
            </a:pPr>
            <a:r>
              <a:rPr lang="en-AU" sz="1600" b="0" dirty="0">
                <a:latin typeface="+mn-lt"/>
              </a:rPr>
              <a:t>Place the piece of wood in a big bucket or tub of fresh water. </a:t>
            </a:r>
          </a:p>
          <a:p>
            <a:pPr marL="800100" lvl="1" indent="-342900">
              <a:buFont typeface="Arial" panose="020B0604020202020204" pitchFamily="34" charset="0"/>
              <a:buChar char="•"/>
            </a:pPr>
            <a:r>
              <a:rPr lang="en-AU" sz="1600" b="0" dirty="0">
                <a:latin typeface="+mn-lt"/>
              </a:rPr>
              <a:t>If it sinks, it is probably hardwood with a density greater than 1000 kg/m</a:t>
            </a:r>
            <a:r>
              <a:rPr lang="en-AU" sz="1600" b="0" baseline="30000" dirty="0">
                <a:latin typeface="+mn-lt"/>
              </a:rPr>
              <a:t>3</a:t>
            </a:r>
            <a:r>
              <a:rPr lang="en-AU" sz="1600" b="0" dirty="0">
                <a:latin typeface="+mn-lt"/>
              </a:rPr>
              <a:t>. If it floats just above the surface, it is hardwood with a density of approximately 1000 kg/m</a:t>
            </a:r>
            <a:r>
              <a:rPr lang="en-AU" sz="1600" b="0" baseline="30000" dirty="0">
                <a:latin typeface="+mn-lt"/>
              </a:rPr>
              <a:t>3</a:t>
            </a:r>
            <a:r>
              <a:rPr lang="en-AU" sz="1600" b="0" dirty="0">
                <a:latin typeface="+mn-lt"/>
              </a:rPr>
              <a:t>.</a:t>
            </a:r>
          </a:p>
          <a:p>
            <a:pPr marL="800100" lvl="1" indent="-342900">
              <a:buFont typeface="Arial" panose="020B0604020202020204" pitchFamily="34" charset="0"/>
              <a:buChar char="•"/>
            </a:pPr>
            <a:r>
              <a:rPr lang="en-AU" sz="1600" b="0" dirty="0">
                <a:latin typeface="+mn-lt"/>
              </a:rPr>
              <a:t>If it floats, protruding significantly from the surface, it is probably softwood. If it protrudes 50% above the water surface, it will have a density of 500 kg/m</a:t>
            </a:r>
            <a:r>
              <a:rPr lang="en-AU" sz="1600" b="0" baseline="30000" dirty="0">
                <a:latin typeface="+mn-lt"/>
              </a:rPr>
              <a:t>3</a:t>
            </a:r>
            <a:r>
              <a:rPr lang="en-AU" sz="1600" b="0" dirty="0">
                <a:latin typeface="+mn-lt"/>
              </a:rPr>
              <a:t>. If it protrudes 25% above the water surface, it will have a density of 750 kg/m</a:t>
            </a:r>
            <a:r>
              <a:rPr lang="en-AU" sz="1600" b="0" baseline="30000" dirty="0">
                <a:latin typeface="+mn-lt"/>
              </a:rPr>
              <a:t>3</a:t>
            </a:r>
            <a:r>
              <a:rPr lang="en-AU" sz="1600" b="0" dirty="0">
                <a:latin typeface="+mn-lt"/>
              </a:rPr>
              <a:t>…. and so on.</a:t>
            </a:r>
          </a:p>
        </p:txBody>
      </p:sp>
      <p:pic>
        <p:nvPicPr>
          <p:cNvPr id="3" name="00-5-2 3 Hardwood or Softwood Test">
            <a:hlinkClick r:id="" action="ppaction://media"/>
            <a:extLst>
              <a:ext uri="{FF2B5EF4-FFF2-40B4-BE49-F238E27FC236}">
                <a16:creationId xmlns:a16="http://schemas.microsoft.com/office/drawing/2014/main" id="{EA209251-C7EB-498A-9EFA-658F6E4893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37600" y="180451"/>
            <a:ext cx="406400" cy="406400"/>
          </a:xfrm>
          <a:prstGeom prst="rect">
            <a:avLst/>
          </a:prstGeom>
        </p:spPr>
      </p:pic>
    </p:spTree>
    <p:extLst>
      <p:ext uri="{BB962C8B-B14F-4D97-AF65-F5344CB8AC3E}">
        <p14:creationId xmlns:p14="http://schemas.microsoft.com/office/powerpoint/2010/main" val="3246602353"/>
      </p:ext>
    </p:extLst>
  </p:cSld>
  <p:clrMapOvr>
    <a:masterClrMapping/>
  </p:clrMapOvr>
  <p:transition advTm="54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Straight Arrow Connector 12"/>
          <p:cNvCxnSpPr>
            <a:cxnSpLocks noChangeShapeType="1"/>
          </p:cNvCxnSpPr>
          <p:nvPr/>
        </p:nvCxnSpPr>
        <p:spPr bwMode="auto">
          <a:xfrm flipV="1">
            <a:off x="22498050" y="32034163"/>
            <a:ext cx="500063" cy="233362"/>
          </a:xfrm>
          <a:prstGeom prst="straightConnector1">
            <a:avLst/>
          </a:prstGeom>
          <a:noFill/>
          <a:ln w="25400" algn="ctr">
            <a:solidFill>
              <a:srgbClr val="FF0000"/>
            </a:solidFill>
            <a:round/>
            <a:headEnd/>
            <a:tailEnd type="arrow" w="med" len="med"/>
          </a:ln>
        </p:spPr>
      </p:cxnSp>
      <p:cxnSp>
        <p:nvCxnSpPr>
          <p:cNvPr id="2051" name="Straight Arrow Connector 13"/>
          <p:cNvCxnSpPr>
            <a:cxnSpLocks noChangeShapeType="1"/>
          </p:cNvCxnSpPr>
          <p:nvPr/>
        </p:nvCxnSpPr>
        <p:spPr bwMode="auto">
          <a:xfrm rot="16200000" flipV="1">
            <a:off x="24222076" y="32691387"/>
            <a:ext cx="393700" cy="238125"/>
          </a:xfrm>
          <a:prstGeom prst="straightConnector1">
            <a:avLst/>
          </a:prstGeom>
          <a:noFill/>
          <a:ln w="25400" algn="ctr">
            <a:solidFill>
              <a:srgbClr val="FF0000"/>
            </a:solidFill>
            <a:round/>
            <a:headEnd/>
            <a:tailEnd type="arrow" w="med" len="med"/>
          </a:ln>
        </p:spPr>
      </p:cxnSp>
      <p:cxnSp>
        <p:nvCxnSpPr>
          <p:cNvPr id="2052" name="Straight Arrow Connector 14"/>
          <p:cNvCxnSpPr>
            <a:cxnSpLocks noChangeShapeType="1"/>
          </p:cNvCxnSpPr>
          <p:nvPr/>
        </p:nvCxnSpPr>
        <p:spPr bwMode="auto">
          <a:xfrm rot="16200000" flipH="1">
            <a:off x="23748206" y="31168182"/>
            <a:ext cx="554037" cy="0"/>
          </a:xfrm>
          <a:prstGeom prst="straightConnector1">
            <a:avLst/>
          </a:prstGeom>
          <a:noFill/>
          <a:ln w="25400" algn="ctr">
            <a:solidFill>
              <a:srgbClr val="FF0000"/>
            </a:solidFill>
            <a:round/>
            <a:headEnd/>
            <a:tailEnd type="arrow" w="med" len="med"/>
          </a:ln>
        </p:spPr>
      </p:cxnSp>
      <p:cxnSp>
        <p:nvCxnSpPr>
          <p:cNvPr id="2053" name="Straight Connector 15"/>
          <p:cNvCxnSpPr>
            <a:cxnSpLocks noChangeShapeType="1"/>
          </p:cNvCxnSpPr>
          <p:nvPr/>
        </p:nvCxnSpPr>
        <p:spPr bwMode="auto">
          <a:xfrm rot="5400000">
            <a:off x="22729825" y="32529463"/>
            <a:ext cx="1962150" cy="0"/>
          </a:xfrm>
          <a:prstGeom prst="line">
            <a:avLst/>
          </a:prstGeom>
          <a:noFill/>
          <a:ln w="25400" algn="ctr">
            <a:solidFill>
              <a:srgbClr val="404040"/>
            </a:solidFill>
            <a:prstDash val="lgDash"/>
            <a:round/>
            <a:headEnd/>
            <a:tailEnd/>
          </a:ln>
        </p:spPr>
      </p:cxnSp>
      <p:cxnSp>
        <p:nvCxnSpPr>
          <p:cNvPr id="2054" name="Straight Connector 16"/>
          <p:cNvCxnSpPr>
            <a:cxnSpLocks noChangeShapeType="1"/>
          </p:cNvCxnSpPr>
          <p:nvPr/>
        </p:nvCxnSpPr>
        <p:spPr bwMode="auto">
          <a:xfrm rot="5400000">
            <a:off x="23571993" y="31590457"/>
            <a:ext cx="277813" cy="0"/>
          </a:xfrm>
          <a:prstGeom prst="line">
            <a:avLst/>
          </a:prstGeom>
          <a:noFill/>
          <a:ln w="25400" algn="ctr">
            <a:solidFill>
              <a:srgbClr val="000000"/>
            </a:solidFill>
            <a:round/>
            <a:headEnd/>
            <a:tailEnd/>
          </a:ln>
        </p:spPr>
      </p:cxnSp>
      <p:cxnSp>
        <p:nvCxnSpPr>
          <p:cNvPr id="2055" name="Straight Connector 17"/>
          <p:cNvCxnSpPr>
            <a:cxnSpLocks noChangeShapeType="1"/>
          </p:cNvCxnSpPr>
          <p:nvPr/>
        </p:nvCxnSpPr>
        <p:spPr bwMode="auto">
          <a:xfrm rot="5400000">
            <a:off x="22217063" y="32773938"/>
            <a:ext cx="1962150" cy="0"/>
          </a:xfrm>
          <a:prstGeom prst="line">
            <a:avLst/>
          </a:prstGeom>
          <a:noFill/>
          <a:ln w="25400" algn="ctr">
            <a:solidFill>
              <a:srgbClr val="404040"/>
            </a:solidFill>
            <a:prstDash val="lgDash"/>
            <a:round/>
            <a:headEnd/>
            <a:tailEnd/>
          </a:ln>
        </p:spPr>
      </p:cxnSp>
      <p:cxnSp>
        <p:nvCxnSpPr>
          <p:cNvPr id="2056" name="Straight Connector 18"/>
          <p:cNvCxnSpPr>
            <a:cxnSpLocks noChangeShapeType="1"/>
          </p:cNvCxnSpPr>
          <p:nvPr/>
        </p:nvCxnSpPr>
        <p:spPr bwMode="auto">
          <a:xfrm rot="5400000">
            <a:off x="23060025" y="31835726"/>
            <a:ext cx="276225" cy="0"/>
          </a:xfrm>
          <a:prstGeom prst="line">
            <a:avLst/>
          </a:prstGeom>
          <a:noFill/>
          <a:ln w="25400" algn="ctr">
            <a:solidFill>
              <a:srgbClr val="000000"/>
            </a:solidFill>
            <a:round/>
            <a:headEnd/>
            <a:tailEnd/>
          </a:ln>
        </p:spPr>
      </p:cxnSp>
      <p:cxnSp>
        <p:nvCxnSpPr>
          <p:cNvPr id="2057" name="Straight Connector 19"/>
          <p:cNvCxnSpPr>
            <a:cxnSpLocks noChangeShapeType="1"/>
          </p:cNvCxnSpPr>
          <p:nvPr/>
        </p:nvCxnSpPr>
        <p:spPr bwMode="auto">
          <a:xfrm rot="5400000">
            <a:off x="23795038" y="31984950"/>
            <a:ext cx="1962150" cy="0"/>
          </a:xfrm>
          <a:prstGeom prst="line">
            <a:avLst/>
          </a:prstGeom>
          <a:noFill/>
          <a:ln w="25400" algn="ctr">
            <a:solidFill>
              <a:srgbClr val="404040"/>
            </a:solidFill>
            <a:prstDash val="lgDash"/>
            <a:round/>
            <a:headEnd/>
            <a:tailEnd/>
          </a:ln>
        </p:spPr>
      </p:cxnSp>
      <p:cxnSp>
        <p:nvCxnSpPr>
          <p:cNvPr id="2058" name="Straight Connector 20"/>
          <p:cNvCxnSpPr>
            <a:cxnSpLocks noChangeShapeType="1"/>
          </p:cNvCxnSpPr>
          <p:nvPr/>
        </p:nvCxnSpPr>
        <p:spPr bwMode="auto">
          <a:xfrm rot="5400000">
            <a:off x="24638000" y="31046738"/>
            <a:ext cx="276225" cy="0"/>
          </a:xfrm>
          <a:prstGeom prst="line">
            <a:avLst/>
          </a:prstGeom>
          <a:noFill/>
          <a:ln w="25400" algn="ctr">
            <a:solidFill>
              <a:srgbClr val="000000"/>
            </a:solidFill>
            <a:round/>
            <a:headEnd/>
            <a:tailEnd/>
          </a:ln>
        </p:spPr>
      </p:cxnSp>
      <p:cxnSp>
        <p:nvCxnSpPr>
          <p:cNvPr id="2059" name="Straight Connector 21"/>
          <p:cNvCxnSpPr>
            <a:cxnSpLocks noChangeShapeType="1"/>
          </p:cNvCxnSpPr>
          <p:nvPr/>
        </p:nvCxnSpPr>
        <p:spPr bwMode="auto">
          <a:xfrm rot="5400000">
            <a:off x="24307800" y="31740475"/>
            <a:ext cx="1962150" cy="0"/>
          </a:xfrm>
          <a:prstGeom prst="line">
            <a:avLst/>
          </a:prstGeom>
          <a:noFill/>
          <a:ln w="25400" algn="ctr">
            <a:solidFill>
              <a:srgbClr val="404040"/>
            </a:solidFill>
            <a:prstDash val="lgDash"/>
            <a:round/>
            <a:headEnd/>
            <a:tailEnd/>
          </a:ln>
        </p:spPr>
      </p:cxnSp>
      <p:cxnSp>
        <p:nvCxnSpPr>
          <p:cNvPr id="2060" name="Straight Connector 22"/>
          <p:cNvCxnSpPr>
            <a:cxnSpLocks noChangeShapeType="1"/>
          </p:cNvCxnSpPr>
          <p:nvPr/>
        </p:nvCxnSpPr>
        <p:spPr bwMode="auto">
          <a:xfrm rot="5400000">
            <a:off x="25150762" y="30802263"/>
            <a:ext cx="276225" cy="0"/>
          </a:xfrm>
          <a:prstGeom prst="line">
            <a:avLst/>
          </a:prstGeom>
          <a:noFill/>
          <a:ln w="25400" algn="ctr">
            <a:solidFill>
              <a:srgbClr val="000000"/>
            </a:solidFill>
            <a:round/>
            <a:headEnd/>
            <a:tailEnd/>
          </a:ln>
        </p:spPr>
      </p:cxnSp>
      <p:sp>
        <p:nvSpPr>
          <p:cNvPr id="24" name="Cube 23"/>
          <p:cNvSpPr/>
          <p:nvPr/>
        </p:nvSpPr>
        <p:spPr bwMode="auto">
          <a:xfrm>
            <a:off x="24832558" y="32762122"/>
            <a:ext cx="4667193" cy="546414"/>
          </a:xfrm>
          <a:prstGeom prst="cube">
            <a:avLst>
              <a:gd name="adj" fmla="val 32012"/>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25" name="Straight Connector 24"/>
          <p:cNvCxnSpPr>
            <a:cxnSpLocks noChangeShapeType="1"/>
          </p:cNvCxnSpPr>
          <p:nvPr/>
        </p:nvCxnSpPr>
        <p:spPr bwMode="auto">
          <a:xfrm flipV="1">
            <a:off x="25815925" y="32373888"/>
            <a:ext cx="2360613" cy="1125537"/>
          </a:xfrm>
          <a:prstGeom prst="line">
            <a:avLst/>
          </a:prstGeom>
          <a:solidFill>
            <a:schemeClr val="bg1">
              <a:lumMod val="65000"/>
            </a:schemeClr>
          </a:solidFill>
          <a:ln w="25400" algn="ctr">
            <a:solidFill>
              <a:schemeClr val="tx1"/>
            </a:solidFill>
            <a:prstDash val="lgDash"/>
            <a:round/>
            <a:headEnd/>
            <a:tailEnd/>
          </a:ln>
        </p:spPr>
      </p:cxnSp>
      <p:cxnSp>
        <p:nvCxnSpPr>
          <p:cNvPr id="26" name="Straight Connector 25"/>
          <p:cNvCxnSpPr>
            <a:cxnSpLocks noChangeShapeType="1"/>
          </p:cNvCxnSpPr>
          <p:nvPr/>
        </p:nvCxnSpPr>
        <p:spPr bwMode="auto">
          <a:xfrm flipV="1">
            <a:off x="25812750" y="32632650"/>
            <a:ext cx="2373313" cy="1141413"/>
          </a:xfrm>
          <a:prstGeom prst="line">
            <a:avLst/>
          </a:prstGeom>
          <a:solidFill>
            <a:schemeClr val="bg1">
              <a:lumMod val="65000"/>
            </a:schemeClr>
          </a:solidFill>
          <a:ln w="25400" algn="ctr">
            <a:solidFill>
              <a:schemeClr val="tx1"/>
            </a:solidFill>
            <a:prstDash val="lgDash"/>
            <a:round/>
            <a:headEnd/>
            <a:tailEnd/>
          </a:ln>
        </p:spPr>
      </p:cxnSp>
      <p:cxnSp>
        <p:nvCxnSpPr>
          <p:cNvPr id="27" name="Straight Arrow Connector 26"/>
          <p:cNvCxnSpPr>
            <a:cxnSpLocks noChangeShapeType="1"/>
          </p:cNvCxnSpPr>
          <p:nvPr/>
        </p:nvCxnSpPr>
        <p:spPr bwMode="auto">
          <a:xfrm flipV="1">
            <a:off x="25404763" y="33686750"/>
            <a:ext cx="438150" cy="217488"/>
          </a:xfrm>
          <a:prstGeom prst="straightConnector1">
            <a:avLst/>
          </a:prstGeom>
          <a:solidFill>
            <a:schemeClr val="bg1">
              <a:lumMod val="65000"/>
            </a:schemeClr>
          </a:solidFill>
          <a:ln w="25400" algn="ctr">
            <a:solidFill>
              <a:srgbClr val="FF0000"/>
            </a:solidFill>
            <a:round/>
            <a:headEnd/>
            <a:tailEnd type="arrow" w="med" len="med"/>
          </a:ln>
        </p:spPr>
      </p:cxnSp>
      <p:cxnSp>
        <p:nvCxnSpPr>
          <p:cNvPr id="28" name="Straight Arrow Connector 27"/>
          <p:cNvCxnSpPr>
            <a:cxnSpLocks noChangeShapeType="1"/>
          </p:cNvCxnSpPr>
          <p:nvPr/>
        </p:nvCxnSpPr>
        <p:spPr bwMode="auto">
          <a:xfrm rot="16200000" flipV="1">
            <a:off x="27185145" y="33073181"/>
            <a:ext cx="258762" cy="352425"/>
          </a:xfrm>
          <a:prstGeom prst="straightConnector1">
            <a:avLst/>
          </a:prstGeom>
          <a:solidFill>
            <a:schemeClr val="bg1">
              <a:lumMod val="65000"/>
            </a:schemeClr>
          </a:solidFill>
          <a:ln w="25400" algn="ctr">
            <a:solidFill>
              <a:srgbClr val="FF0000"/>
            </a:solidFill>
            <a:round/>
            <a:headEnd/>
            <a:tailEnd type="arrow" w="med" len="med"/>
          </a:ln>
        </p:spPr>
      </p:cxnSp>
      <p:cxnSp>
        <p:nvCxnSpPr>
          <p:cNvPr id="29" name="Straight Arrow Connector 28"/>
          <p:cNvCxnSpPr>
            <a:cxnSpLocks noChangeShapeType="1"/>
          </p:cNvCxnSpPr>
          <p:nvPr/>
        </p:nvCxnSpPr>
        <p:spPr bwMode="auto">
          <a:xfrm rot="5400000">
            <a:off x="26745407" y="32593756"/>
            <a:ext cx="566738" cy="9525"/>
          </a:xfrm>
          <a:prstGeom prst="straightConnector1">
            <a:avLst/>
          </a:prstGeom>
          <a:solidFill>
            <a:schemeClr val="bg1">
              <a:lumMod val="65000"/>
            </a:schemeClr>
          </a:solidFill>
          <a:ln w="25400" algn="ctr">
            <a:solidFill>
              <a:srgbClr val="FF0000"/>
            </a:solidFill>
            <a:round/>
            <a:headEnd/>
            <a:tailEnd type="arrow" w="med" len="med"/>
          </a:ln>
        </p:spPr>
      </p:cxnSp>
      <p:cxnSp>
        <p:nvCxnSpPr>
          <p:cNvPr id="39" name="Straight Arrow Connector 38"/>
          <p:cNvCxnSpPr>
            <a:cxnSpLocks noChangeShapeType="1"/>
          </p:cNvCxnSpPr>
          <p:nvPr/>
        </p:nvCxnSpPr>
        <p:spPr bwMode="auto">
          <a:xfrm flipV="1">
            <a:off x="22572663" y="34823400"/>
            <a:ext cx="415925" cy="182563"/>
          </a:xfrm>
          <a:prstGeom prst="straightConnector1">
            <a:avLst/>
          </a:prstGeom>
          <a:solidFill>
            <a:schemeClr val="bg2">
              <a:lumMod val="50000"/>
            </a:schemeClr>
          </a:solidFill>
          <a:ln w="25400" algn="ctr">
            <a:solidFill>
              <a:srgbClr val="FF0000"/>
            </a:solidFill>
            <a:round/>
            <a:headEnd/>
            <a:tailEnd type="arrow" w="med" len="med"/>
          </a:ln>
        </p:spPr>
      </p:cxnSp>
      <p:cxnSp>
        <p:nvCxnSpPr>
          <p:cNvPr id="40" name="Straight Arrow Connector 39"/>
          <p:cNvCxnSpPr>
            <a:cxnSpLocks noChangeShapeType="1"/>
          </p:cNvCxnSpPr>
          <p:nvPr/>
        </p:nvCxnSpPr>
        <p:spPr bwMode="auto">
          <a:xfrm rot="16200000" flipV="1">
            <a:off x="24210169" y="35436969"/>
            <a:ext cx="385763" cy="238125"/>
          </a:xfrm>
          <a:prstGeom prst="straightConnector1">
            <a:avLst/>
          </a:prstGeom>
          <a:solidFill>
            <a:schemeClr val="bg2">
              <a:lumMod val="50000"/>
            </a:schemeClr>
          </a:solidFill>
          <a:ln w="25400" algn="ctr">
            <a:solidFill>
              <a:srgbClr val="FF0000"/>
            </a:solidFill>
            <a:round/>
            <a:headEnd/>
            <a:tailEnd type="arrow" w="med" len="med"/>
          </a:ln>
        </p:spPr>
      </p:cxnSp>
      <p:cxnSp>
        <p:nvCxnSpPr>
          <p:cNvPr id="41" name="Straight Arrow Connector 40"/>
          <p:cNvCxnSpPr>
            <a:cxnSpLocks noChangeShapeType="1"/>
          </p:cNvCxnSpPr>
          <p:nvPr/>
        </p:nvCxnSpPr>
        <p:spPr bwMode="auto">
          <a:xfrm rot="16200000" flipH="1">
            <a:off x="23735507" y="33951069"/>
            <a:ext cx="544512" cy="0"/>
          </a:xfrm>
          <a:prstGeom prst="straightConnector1">
            <a:avLst/>
          </a:prstGeom>
          <a:solidFill>
            <a:schemeClr val="bg2">
              <a:lumMod val="50000"/>
            </a:schemeClr>
          </a:solidFill>
          <a:ln w="25400" algn="ctr">
            <a:solidFill>
              <a:srgbClr val="FF0000"/>
            </a:solidFill>
            <a:round/>
            <a:headEnd/>
            <a:tailEnd type="arrow" w="med" len="med"/>
          </a:ln>
        </p:spPr>
      </p:cxnSp>
      <p:cxnSp>
        <p:nvCxnSpPr>
          <p:cNvPr id="42" name="Straight Connector 41"/>
          <p:cNvCxnSpPr>
            <a:cxnSpLocks noChangeShapeType="1"/>
          </p:cNvCxnSpPr>
          <p:nvPr/>
        </p:nvCxnSpPr>
        <p:spPr bwMode="auto">
          <a:xfrm flipV="1">
            <a:off x="22988588" y="34189988"/>
            <a:ext cx="2290762" cy="1084262"/>
          </a:xfrm>
          <a:prstGeom prst="line">
            <a:avLst/>
          </a:prstGeom>
          <a:solidFill>
            <a:schemeClr val="bg2">
              <a:lumMod val="50000"/>
            </a:schemeClr>
          </a:solidFill>
          <a:ln w="25400" algn="ctr">
            <a:solidFill>
              <a:srgbClr val="404040"/>
            </a:solidFill>
            <a:prstDash val="lgDash"/>
            <a:round/>
            <a:headEnd/>
            <a:tailEnd/>
          </a:ln>
        </p:spPr>
      </p:cxnSp>
      <p:cxnSp>
        <p:nvCxnSpPr>
          <p:cNvPr id="43" name="Straight Connector 42"/>
          <p:cNvCxnSpPr>
            <a:cxnSpLocks noChangeShapeType="1"/>
          </p:cNvCxnSpPr>
          <p:nvPr/>
        </p:nvCxnSpPr>
        <p:spPr bwMode="auto">
          <a:xfrm rot="10800000" flipV="1">
            <a:off x="22769513" y="35234563"/>
            <a:ext cx="304800" cy="158750"/>
          </a:xfrm>
          <a:prstGeom prst="line">
            <a:avLst/>
          </a:prstGeom>
          <a:solidFill>
            <a:schemeClr val="bg2">
              <a:lumMod val="50000"/>
            </a:schemeClr>
          </a:solidFill>
          <a:ln w="25400" algn="ctr">
            <a:solidFill>
              <a:srgbClr val="000000"/>
            </a:solidFill>
            <a:round/>
            <a:headEnd/>
            <a:tailEnd/>
          </a:ln>
        </p:spPr>
      </p:cxnSp>
      <p:cxnSp>
        <p:nvCxnSpPr>
          <p:cNvPr id="44" name="Straight Connector 43"/>
          <p:cNvCxnSpPr>
            <a:cxnSpLocks noChangeShapeType="1"/>
          </p:cNvCxnSpPr>
          <p:nvPr/>
        </p:nvCxnSpPr>
        <p:spPr bwMode="auto">
          <a:xfrm flipV="1">
            <a:off x="23007638" y="33891538"/>
            <a:ext cx="2325687" cy="1074737"/>
          </a:xfrm>
          <a:prstGeom prst="line">
            <a:avLst/>
          </a:prstGeom>
          <a:solidFill>
            <a:schemeClr val="bg2">
              <a:lumMod val="50000"/>
            </a:schemeClr>
          </a:solidFill>
          <a:ln w="25400" algn="ctr">
            <a:solidFill>
              <a:srgbClr val="404040"/>
            </a:solidFill>
            <a:prstDash val="lgDash"/>
            <a:round/>
            <a:headEnd/>
            <a:tailEnd/>
          </a:ln>
        </p:spPr>
      </p:cxnSp>
      <p:cxnSp>
        <p:nvCxnSpPr>
          <p:cNvPr id="45" name="Straight Connector 44"/>
          <p:cNvCxnSpPr>
            <a:cxnSpLocks noChangeShapeType="1"/>
          </p:cNvCxnSpPr>
          <p:nvPr/>
        </p:nvCxnSpPr>
        <p:spPr bwMode="auto">
          <a:xfrm rot="10800000" flipV="1">
            <a:off x="22788563" y="34926588"/>
            <a:ext cx="304800" cy="158750"/>
          </a:xfrm>
          <a:prstGeom prst="line">
            <a:avLst/>
          </a:prstGeom>
          <a:solidFill>
            <a:schemeClr val="bg2">
              <a:lumMod val="50000"/>
            </a:schemeClr>
          </a:solidFill>
          <a:ln w="25400" algn="ctr">
            <a:solidFill>
              <a:srgbClr val="000000"/>
            </a:solidFill>
            <a:round/>
            <a:headEnd/>
            <a:tailEnd/>
          </a:ln>
        </p:spPr>
      </p:cxnSp>
      <p:cxnSp>
        <p:nvCxnSpPr>
          <p:cNvPr id="46" name="Straight Connector 45"/>
          <p:cNvCxnSpPr>
            <a:cxnSpLocks noChangeShapeType="1"/>
          </p:cNvCxnSpPr>
          <p:nvPr/>
        </p:nvCxnSpPr>
        <p:spPr bwMode="auto">
          <a:xfrm flipV="1">
            <a:off x="22998113" y="34871025"/>
            <a:ext cx="2293937" cy="1087438"/>
          </a:xfrm>
          <a:prstGeom prst="line">
            <a:avLst/>
          </a:prstGeom>
          <a:solidFill>
            <a:schemeClr val="bg2">
              <a:lumMod val="50000"/>
            </a:schemeClr>
          </a:solidFill>
          <a:ln w="25400" algn="ctr">
            <a:solidFill>
              <a:srgbClr val="404040"/>
            </a:solidFill>
            <a:prstDash val="lgDash"/>
            <a:round/>
            <a:headEnd/>
            <a:tailEnd/>
          </a:ln>
        </p:spPr>
      </p:cxnSp>
      <p:cxnSp>
        <p:nvCxnSpPr>
          <p:cNvPr id="47" name="Straight Connector 46"/>
          <p:cNvCxnSpPr>
            <a:cxnSpLocks noChangeShapeType="1"/>
          </p:cNvCxnSpPr>
          <p:nvPr/>
        </p:nvCxnSpPr>
        <p:spPr bwMode="auto">
          <a:xfrm rot="10800000" flipV="1">
            <a:off x="22779038" y="35918775"/>
            <a:ext cx="304800" cy="157163"/>
          </a:xfrm>
          <a:prstGeom prst="line">
            <a:avLst/>
          </a:prstGeom>
          <a:solidFill>
            <a:schemeClr val="bg2">
              <a:lumMod val="50000"/>
            </a:schemeClr>
          </a:solidFill>
          <a:ln w="25400" algn="ctr">
            <a:solidFill>
              <a:srgbClr val="000000"/>
            </a:solidFill>
            <a:round/>
            <a:headEnd/>
            <a:tailEnd/>
          </a:ln>
        </p:spPr>
      </p:cxnSp>
      <p:sp>
        <p:nvSpPr>
          <p:cNvPr id="48" name="Cube 47"/>
          <p:cNvSpPr/>
          <p:nvPr/>
        </p:nvSpPr>
        <p:spPr bwMode="auto">
          <a:xfrm>
            <a:off x="21859875" y="28551128"/>
            <a:ext cx="4707315" cy="2013564"/>
          </a:xfrm>
          <a:prstGeom prst="cube">
            <a:avLst>
              <a:gd name="adj" fmla="val 8448"/>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49" name="Straight Connector 48"/>
          <p:cNvCxnSpPr/>
          <p:nvPr/>
        </p:nvCxnSpPr>
        <p:spPr bwMode="auto">
          <a:xfrm rot="16200000" flipV="1">
            <a:off x="24578469" y="29375894"/>
            <a:ext cx="109538"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24401463" y="29184600"/>
            <a:ext cx="35877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3549769" y="29642594"/>
            <a:ext cx="528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23814088" y="28970288"/>
            <a:ext cx="857250" cy="407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V="1">
            <a:off x="23823613" y="29487813"/>
            <a:ext cx="866775"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a:off x="24422100" y="29229051"/>
            <a:ext cx="517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23823613" y="29387800"/>
            <a:ext cx="752475" cy="37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4" name="Straight Arrow Connector 55"/>
          <p:cNvCxnSpPr>
            <a:cxnSpLocks noChangeShapeType="1"/>
          </p:cNvCxnSpPr>
          <p:nvPr/>
        </p:nvCxnSpPr>
        <p:spPr bwMode="auto">
          <a:xfrm flipV="1">
            <a:off x="22509163" y="29243338"/>
            <a:ext cx="463550" cy="219075"/>
          </a:xfrm>
          <a:prstGeom prst="straightConnector1">
            <a:avLst/>
          </a:prstGeom>
          <a:noFill/>
          <a:ln w="25400" algn="ctr">
            <a:solidFill>
              <a:srgbClr val="FF0000"/>
            </a:solidFill>
            <a:round/>
            <a:headEnd/>
            <a:tailEnd type="arrow" w="med" len="med"/>
          </a:ln>
        </p:spPr>
      </p:cxnSp>
      <p:cxnSp>
        <p:nvCxnSpPr>
          <p:cNvPr id="2085" name="Straight Arrow Connector 56"/>
          <p:cNvCxnSpPr>
            <a:cxnSpLocks noChangeShapeType="1"/>
          </p:cNvCxnSpPr>
          <p:nvPr/>
        </p:nvCxnSpPr>
        <p:spPr bwMode="auto">
          <a:xfrm rot="16200000" flipV="1">
            <a:off x="24196676" y="29900562"/>
            <a:ext cx="393700" cy="238125"/>
          </a:xfrm>
          <a:prstGeom prst="straightConnector1">
            <a:avLst/>
          </a:prstGeom>
          <a:noFill/>
          <a:ln w="25400" algn="ctr">
            <a:solidFill>
              <a:srgbClr val="FF0000"/>
            </a:solidFill>
            <a:round/>
            <a:headEnd/>
            <a:tailEnd type="arrow" w="med" len="med"/>
          </a:ln>
        </p:spPr>
      </p:cxnSp>
      <p:cxnSp>
        <p:nvCxnSpPr>
          <p:cNvPr id="2086" name="Straight Arrow Connector 57"/>
          <p:cNvCxnSpPr>
            <a:cxnSpLocks noChangeShapeType="1"/>
          </p:cNvCxnSpPr>
          <p:nvPr/>
        </p:nvCxnSpPr>
        <p:spPr bwMode="auto">
          <a:xfrm rot="16200000" flipH="1">
            <a:off x="23722013" y="28378150"/>
            <a:ext cx="552450" cy="0"/>
          </a:xfrm>
          <a:prstGeom prst="straightConnector1">
            <a:avLst/>
          </a:prstGeom>
          <a:noFill/>
          <a:ln w="25400" algn="ctr">
            <a:solidFill>
              <a:srgbClr val="FF0000"/>
            </a:solidFill>
            <a:round/>
            <a:headEnd/>
            <a:tailEnd type="arrow" w="med" len="med"/>
          </a:ln>
        </p:spPr>
      </p:cxnSp>
      <p:sp>
        <p:nvSpPr>
          <p:cNvPr id="64" name="Cube 63"/>
          <p:cNvSpPr/>
          <p:nvPr/>
        </p:nvSpPr>
        <p:spPr bwMode="auto">
          <a:xfrm>
            <a:off x="25838798" y="30398561"/>
            <a:ext cx="639270" cy="2032712"/>
          </a:xfrm>
          <a:prstGeom prst="cube">
            <a:avLst>
              <a:gd name="adj" fmla="val 32796"/>
            </a:avLst>
          </a:prstGeom>
          <a:solidFill>
            <a:schemeClr val="bg1">
              <a:lumMod val="65000"/>
            </a:schemeClr>
          </a:solidFill>
          <a:ln w="9525" cap="flat" cmpd="sng" algn="ctr">
            <a:solidFill>
              <a:schemeClr val="tx1">
                <a:alpha val="60000"/>
              </a:schemeClr>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65" name="Straight Arrow Connector 64"/>
          <p:cNvCxnSpPr>
            <a:cxnSpLocks noChangeShapeType="1"/>
          </p:cNvCxnSpPr>
          <p:nvPr/>
        </p:nvCxnSpPr>
        <p:spPr bwMode="auto">
          <a:xfrm flipV="1">
            <a:off x="25507950" y="30640338"/>
            <a:ext cx="438150" cy="220662"/>
          </a:xfrm>
          <a:prstGeom prst="straightConnector1">
            <a:avLst/>
          </a:prstGeom>
          <a:solidFill>
            <a:schemeClr val="bg1">
              <a:lumMod val="65000"/>
            </a:schemeClr>
          </a:solidFill>
          <a:ln w="25400" algn="ctr">
            <a:solidFill>
              <a:srgbClr val="FF0000"/>
            </a:solidFill>
            <a:round/>
            <a:headEnd/>
            <a:tailEnd type="arrow" w="med" len="med"/>
          </a:ln>
        </p:spPr>
      </p:cxnSp>
      <p:cxnSp>
        <p:nvCxnSpPr>
          <p:cNvPr id="66" name="Straight Arrow Connector 65"/>
          <p:cNvCxnSpPr>
            <a:cxnSpLocks noChangeShapeType="1"/>
          </p:cNvCxnSpPr>
          <p:nvPr/>
        </p:nvCxnSpPr>
        <p:spPr bwMode="auto">
          <a:xfrm rot="16200000" flipH="1">
            <a:off x="25843707" y="29979144"/>
            <a:ext cx="563562" cy="0"/>
          </a:xfrm>
          <a:prstGeom prst="straightConnector1">
            <a:avLst/>
          </a:prstGeom>
          <a:solidFill>
            <a:schemeClr val="bg1">
              <a:lumMod val="65000"/>
            </a:schemeClr>
          </a:solidFill>
          <a:ln w="25400" algn="ctr">
            <a:solidFill>
              <a:srgbClr val="FF0000"/>
            </a:solidFill>
            <a:round/>
            <a:headEnd/>
            <a:tailEnd type="arrow" w="med" len="med"/>
          </a:ln>
        </p:spPr>
      </p:cxnSp>
      <p:cxnSp>
        <p:nvCxnSpPr>
          <p:cNvPr id="67" name="Straight Arrow Connector 66"/>
          <p:cNvCxnSpPr>
            <a:cxnSpLocks noChangeShapeType="1"/>
          </p:cNvCxnSpPr>
          <p:nvPr/>
        </p:nvCxnSpPr>
        <p:spPr bwMode="auto">
          <a:xfrm rot="16200000" flipV="1">
            <a:off x="26332657" y="31436469"/>
            <a:ext cx="401637" cy="238125"/>
          </a:xfrm>
          <a:prstGeom prst="straightConnector1">
            <a:avLst/>
          </a:prstGeom>
          <a:solidFill>
            <a:schemeClr val="bg1">
              <a:lumMod val="65000"/>
            </a:schemeClr>
          </a:solidFill>
          <a:ln w="25400" algn="ctr">
            <a:solidFill>
              <a:srgbClr val="FF0000"/>
            </a:solidFill>
            <a:round/>
            <a:headEnd/>
            <a:tailEnd type="arrow" w="med" len="med"/>
          </a:ln>
        </p:spPr>
      </p:cxnSp>
      <p:cxnSp>
        <p:nvCxnSpPr>
          <p:cNvPr id="2091" name="Straight Connector 67"/>
          <p:cNvCxnSpPr>
            <a:cxnSpLocks noChangeShapeType="1"/>
          </p:cNvCxnSpPr>
          <p:nvPr/>
        </p:nvCxnSpPr>
        <p:spPr bwMode="auto">
          <a:xfrm rot="16200000" flipV="1">
            <a:off x="25134888" y="31289625"/>
            <a:ext cx="1993900" cy="9525"/>
          </a:xfrm>
          <a:prstGeom prst="line">
            <a:avLst/>
          </a:prstGeom>
          <a:noFill/>
          <a:ln w="25400" algn="ctr">
            <a:solidFill>
              <a:srgbClr val="000000"/>
            </a:solidFill>
            <a:prstDash val="lgDash"/>
            <a:round/>
            <a:headEnd/>
            <a:tailEnd/>
          </a:ln>
        </p:spPr>
      </p:cxnSp>
      <p:sp>
        <p:nvSpPr>
          <p:cNvPr id="257" name="Text Box 4"/>
          <p:cNvSpPr txBox="1">
            <a:spLocks noChangeArrowheads="1"/>
          </p:cNvSpPr>
          <p:nvPr/>
        </p:nvSpPr>
        <p:spPr bwMode="auto">
          <a:xfrm>
            <a:off x="-2" y="0"/>
            <a:ext cx="9144002" cy="8494633"/>
          </a:xfrm>
          <a:prstGeom prst="rect">
            <a:avLst/>
          </a:prstGeom>
          <a:noFill/>
          <a:ln w="9525">
            <a:noFill/>
            <a:miter lim="800000"/>
            <a:headEnd/>
            <a:tailEnd/>
          </a:ln>
          <a:effectLst/>
        </p:spPr>
        <p:txBody>
          <a:bodyPr wrap="square">
            <a:spAutoFit/>
          </a:bodyPr>
          <a:lstStyle/>
          <a:p>
            <a:pPr eaLnBrk="0" hangingPunct="0">
              <a:spcBef>
                <a:spcPts val="600"/>
              </a:spcBef>
              <a:spcAft>
                <a:spcPts val="0"/>
              </a:spcAft>
            </a:pPr>
            <a:endParaRPr lang="en-AU" sz="2000" dirty="0">
              <a:latin typeface="Times New Roman" pitchFamily="18" charset="0"/>
            </a:endParaRPr>
          </a:p>
          <a:p>
            <a:pPr eaLnBrk="0" hangingPunct="0">
              <a:spcBef>
                <a:spcPts val="600"/>
              </a:spcBef>
              <a:spcAft>
                <a:spcPts val="0"/>
              </a:spcAft>
            </a:pPr>
            <a:r>
              <a:rPr lang="en-AU" sz="2000" dirty="0">
                <a:latin typeface="Times New Roman" pitchFamily="18" charset="0"/>
              </a:rPr>
              <a:t>Timber Definitions</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The following technical definitions (used in specifications and designs) are adapted summarised from Australian Standard AS 1720.1.</a:t>
            </a:r>
          </a:p>
          <a:p>
            <a:pPr fontAlgn="auto">
              <a:spcBef>
                <a:spcPts val="600"/>
              </a:spcBef>
            </a:pPr>
            <a:r>
              <a:rPr lang="en-AU" sz="1600" dirty="0">
                <a:latin typeface="Times New Roman" panose="02020603050405020304" pitchFamily="18" charset="0"/>
                <a:cs typeface="Times New Roman" panose="02020603050405020304" pitchFamily="18" charset="0"/>
              </a:rPr>
              <a:t>Hardwood</a:t>
            </a:r>
            <a:r>
              <a:rPr lang="en-AU" sz="1600" b="0" dirty="0">
                <a:latin typeface="Times New Roman" panose="02020603050405020304" pitchFamily="18" charset="0"/>
                <a:cs typeface="Times New Roman" panose="02020603050405020304" pitchFamily="18" charset="0"/>
              </a:rPr>
              <a:t> is from trees classified botanically as Angiosperm. Hardwoods have vessels or pores.</a:t>
            </a:r>
          </a:p>
          <a:p>
            <a:pPr fontAlgn="auto">
              <a:spcBef>
                <a:spcPts val="600"/>
              </a:spcBef>
            </a:pPr>
            <a:r>
              <a:rPr lang="en-AU" sz="1600" dirty="0">
                <a:latin typeface="Times New Roman" panose="02020603050405020304" pitchFamily="18" charset="0"/>
                <a:cs typeface="Times New Roman" panose="02020603050405020304" pitchFamily="18" charset="0"/>
              </a:rPr>
              <a:t>Softwood</a:t>
            </a:r>
            <a:r>
              <a:rPr lang="en-AU" sz="1600" b="0" dirty="0">
                <a:latin typeface="Times New Roman" panose="02020603050405020304" pitchFamily="18" charset="0"/>
                <a:cs typeface="Times New Roman" panose="02020603050405020304" pitchFamily="18" charset="0"/>
              </a:rPr>
              <a:t> is from trees classified botanically as Gymnosperm, such as conifers. Softwoods do not have pores.</a:t>
            </a:r>
          </a:p>
          <a:p>
            <a:pPr fontAlgn="auto">
              <a:spcBef>
                <a:spcPts val="600"/>
              </a:spcBef>
            </a:pPr>
            <a:r>
              <a:rPr lang="en-AU" sz="1600" dirty="0">
                <a:latin typeface="Times New Roman" panose="02020603050405020304" pitchFamily="18" charset="0"/>
                <a:cs typeface="Times New Roman" panose="02020603050405020304" pitchFamily="18" charset="0"/>
              </a:rPr>
              <a:t>Seasoned timber </a:t>
            </a:r>
            <a:r>
              <a:rPr lang="en-AU" sz="1600" b="0" dirty="0">
                <a:latin typeface="Times New Roman" panose="02020603050405020304" pitchFamily="18" charset="0"/>
                <a:cs typeface="Times New Roman" panose="02020603050405020304" pitchFamily="18" charset="0"/>
              </a:rPr>
              <a:t>(such as “dry”, “air-dried” and “kiln-dried”) has a moisture content nominally between 10% and 15%.</a:t>
            </a:r>
          </a:p>
          <a:p>
            <a:pPr fontAlgn="auto">
              <a:spcBef>
                <a:spcPts val="600"/>
              </a:spcBef>
            </a:pPr>
            <a:r>
              <a:rPr lang="en-AU" sz="1600" dirty="0">
                <a:latin typeface="Times New Roman" panose="02020603050405020304" pitchFamily="18" charset="0"/>
                <a:cs typeface="Times New Roman" panose="02020603050405020304" pitchFamily="18" charset="0"/>
              </a:rPr>
              <a:t>Unseasoned timber </a:t>
            </a:r>
            <a:r>
              <a:rPr lang="en-AU" sz="1600" b="0" dirty="0">
                <a:latin typeface="Times New Roman" panose="02020603050405020304" pitchFamily="18" charset="0"/>
                <a:cs typeface="Times New Roman" panose="02020603050405020304" pitchFamily="18" charset="0"/>
              </a:rPr>
              <a:t>(called “green” timber) has an average moisture content exceeding 25%.</a:t>
            </a:r>
          </a:p>
          <a:p>
            <a:pPr fontAlgn="auto" hangingPunct="1">
              <a:spcBef>
                <a:spcPts val="600"/>
              </a:spcBef>
            </a:pPr>
            <a:r>
              <a:rPr lang="en-AU" sz="1600" dirty="0">
                <a:latin typeface="Times New Roman" panose="02020603050405020304" pitchFamily="18" charset="0"/>
                <a:cs typeface="Times New Roman" panose="02020603050405020304" pitchFamily="18" charset="0"/>
              </a:rPr>
              <a:t>Stress Grade </a:t>
            </a:r>
            <a:r>
              <a:rPr lang="en-AU" sz="1600" b="0" dirty="0">
                <a:latin typeface="Times New Roman" panose="02020603050405020304" pitchFamily="18" charset="0"/>
                <a:cs typeface="Times New Roman" panose="02020603050405020304" pitchFamily="18" charset="0"/>
              </a:rPr>
              <a:t>is a broad classification of timber for a suite of strengths and stiffnesses for structural design –</a:t>
            </a:r>
          </a:p>
          <a:p>
            <a:pPr lvl="1" fontAlgn="auto">
              <a:spcBef>
                <a:spcPts val="600"/>
              </a:spcBef>
            </a:pPr>
            <a:r>
              <a:rPr lang="en-AU" sz="1600" b="0" dirty="0">
                <a:latin typeface="Times New Roman" panose="02020603050405020304" pitchFamily="18" charset="0"/>
                <a:cs typeface="Times New Roman" panose="02020603050405020304" pitchFamily="18" charset="0"/>
              </a:rPr>
              <a:t>F grades describe sawn timber and plywood, A grades are for sawn timber, MGP grades describe machine-graded pine, GL grades describe glue-laminated timber sections.</a:t>
            </a:r>
          </a:p>
          <a:p>
            <a:pPr fontAlgn="auto">
              <a:spcBef>
                <a:spcPts val="600"/>
              </a:spcBef>
            </a:pPr>
            <a:r>
              <a:rPr lang="en-AU" sz="1600" dirty="0">
                <a:latin typeface="Times New Roman" panose="02020603050405020304" pitchFamily="18" charset="0"/>
                <a:cs typeface="Times New Roman" panose="02020603050405020304" pitchFamily="18" charset="0"/>
              </a:rPr>
              <a:t>Strength Group </a:t>
            </a:r>
            <a:r>
              <a:rPr lang="en-AU" sz="1600" b="0" dirty="0">
                <a:latin typeface="Times New Roman" panose="02020603050405020304" pitchFamily="18" charset="0"/>
                <a:cs typeface="Times New Roman" panose="02020603050405020304" pitchFamily="18" charset="0"/>
              </a:rPr>
              <a:t>is a classification of timber for calculating the bearing, shear and tensile strength of members. </a:t>
            </a:r>
          </a:p>
          <a:p>
            <a:pPr marL="742950" lvl="1" indent="-285750" fontAlgn="auto">
              <a:spcBef>
                <a:spcPts val="600"/>
              </a:spcBef>
              <a:buFont typeface="Arial" panose="020B0604020202020204" pitchFamily="34" charset="0"/>
              <a:buChar char="•"/>
            </a:pPr>
            <a:r>
              <a:rPr lang="en-AU" sz="1600" b="0" dirty="0">
                <a:latin typeface="Times New Roman" panose="02020603050405020304" pitchFamily="18" charset="0"/>
                <a:cs typeface="Times New Roman" panose="02020603050405020304" pitchFamily="18" charset="0"/>
              </a:rPr>
              <a:t>S1 to S6 classifies unseasoned timber – S1 is the strongest. S6 is the weakest. </a:t>
            </a:r>
          </a:p>
          <a:p>
            <a:pPr marL="742950" lvl="1" indent="-285750" fontAlgn="auto">
              <a:spcBef>
                <a:spcPts val="600"/>
              </a:spcBef>
              <a:buFont typeface="Arial" panose="020B0604020202020204" pitchFamily="34" charset="0"/>
              <a:buChar char="•"/>
            </a:pPr>
            <a:r>
              <a:rPr lang="en-AU" sz="1600" b="0" dirty="0">
                <a:latin typeface="Times New Roman" panose="02020603050405020304" pitchFamily="18" charset="0"/>
                <a:cs typeface="Times New Roman" panose="02020603050405020304" pitchFamily="18" charset="0"/>
              </a:rPr>
              <a:t>SD1 to SD6 classifies seasoned timber (such as commercially available seasoned softwoods). –  SD1 is the strongest. SD6 is the weakest.</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 </a:t>
            </a:r>
            <a:r>
              <a:rPr lang="en-AU" sz="1600" dirty="0">
                <a:latin typeface="Times New Roman" panose="02020603050405020304" pitchFamily="18" charset="0"/>
                <a:cs typeface="Times New Roman" panose="02020603050405020304" pitchFamily="18" charset="0"/>
              </a:rPr>
              <a:t>Joint Group </a:t>
            </a:r>
            <a:r>
              <a:rPr lang="en-AU" sz="1600" b="0" dirty="0">
                <a:latin typeface="Times New Roman" panose="02020603050405020304" pitchFamily="18" charset="0"/>
                <a:cs typeface="Times New Roman" panose="02020603050405020304" pitchFamily="18" charset="0"/>
              </a:rPr>
              <a:t>is a classification of timber for calculating the strength of nailed, screwed and bolted connections. </a:t>
            </a:r>
          </a:p>
          <a:p>
            <a:pPr marL="742950" lvl="1" indent="-285750" fontAlgn="auto">
              <a:spcBef>
                <a:spcPts val="600"/>
              </a:spcBef>
              <a:buFont typeface="Arial" panose="020B0604020202020204" pitchFamily="34" charset="0"/>
              <a:buChar char="•"/>
            </a:pPr>
            <a:r>
              <a:rPr lang="en-AU" sz="1600" b="0" dirty="0">
                <a:latin typeface="Times New Roman" panose="02020603050405020304" pitchFamily="18" charset="0"/>
                <a:cs typeface="Times New Roman" panose="02020603050405020304" pitchFamily="18" charset="0"/>
              </a:rPr>
              <a:t>J1 to J6 classifies unseasoned timber – J1 is the strongest. J6 is the weakest.</a:t>
            </a:r>
          </a:p>
          <a:p>
            <a:pPr marL="742950" lvl="1" indent="-285750" fontAlgn="auto">
              <a:spcBef>
                <a:spcPts val="600"/>
              </a:spcBef>
              <a:buFont typeface="Arial" panose="020B0604020202020204" pitchFamily="34" charset="0"/>
              <a:buChar char="•"/>
            </a:pPr>
            <a:r>
              <a:rPr lang="en-AU" sz="1600" b="0" dirty="0">
                <a:latin typeface="Times New Roman" panose="02020603050405020304" pitchFamily="18" charset="0"/>
                <a:cs typeface="Times New Roman" panose="02020603050405020304" pitchFamily="18" charset="0"/>
              </a:rPr>
              <a:t>JD1 to JD6 classifies seasoned timber (such as commercially available seasoned softwoods). – JD1 is the strongest. JD6 is the weakest.</a:t>
            </a:r>
          </a:p>
          <a:p>
            <a:pPr fontAlgn="auto" hangingPunct="1">
              <a:spcBef>
                <a:spcPts val="600"/>
              </a:spcBef>
            </a:pPr>
            <a:endParaRPr lang="en-AU" sz="1600" b="0" dirty="0">
              <a:latin typeface="Times New Roman" panose="02020603050405020304" pitchFamily="18" charset="0"/>
              <a:cs typeface="Times New Roman" panose="02020603050405020304" pitchFamily="18" charset="0"/>
            </a:endParaRPr>
          </a:p>
          <a:p>
            <a:pPr fontAlgn="auto" hangingPunct="1">
              <a:spcBef>
                <a:spcPts val="600"/>
              </a:spcBef>
            </a:pPr>
            <a:endParaRPr lang="en-AU" sz="1600" b="0" dirty="0">
              <a:latin typeface="Times New Roman" panose="02020603050405020304" pitchFamily="18" charset="0"/>
              <a:cs typeface="Times New Roman" panose="02020603050405020304" pitchFamily="18" charset="0"/>
            </a:endParaRPr>
          </a:p>
          <a:p>
            <a:pPr fontAlgn="auto" hangingPunct="1">
              <a:spcBef>
                <a:spcPts val="600"/>
              </a:spcBef>
            </a:pPr>
            <a:endParaRPr lang="en-AU" sz="1600" b="0" dirty="0">
              <a:latin typeface="Times New Roman" panose="02020603050405020304" pitchFamily="18" charset="0"/>
              <a:cs typeface="Times New Roman" panose="02020603050405020304" pitchFamily="18" charset="0"/>
            </a:endParaRPr>
          </a:p>
          <a:p>
            <a:endParaRPr lang="en-AU" sz="1600" b="0" dirty="0">
              <a:latin typeface="+mn-lt"/>
            </a:endParaRPr>
          </a:p>
        </p:txBody>
      </p:sp>
      <p:pic>
        <p:nvPicPr>
          <p:cNvPr id="4" name="Picture 3">
            <a:extLst>
              <a:ext uri="{FF2B5EF4-FFF2-40B4-BE49-F238E27FC236}">
                <a16:creationId xmlns:a16="http://schemas.microsoft.com/office/drawing/2014/main" id="{F83EC85E-5E48-49D9-BBE0-5DB48A5BC2AF}"/>
              </a:ext>
            </a:extLst>
          </p:cNvPr>
          <p:cNvPicPr>
            <a:picLocks noChangeAspect="1"/>
          </p:cNvPicPr>
          <p:nvPr/>
        </p:nvPicPr>
        <p:blipFill>
          <a:blip r:embed="rId5"/>
          <a:stretch>
            <a:fillRect/>
          </a:stretch>
        </p:blipFill>
        <p:spPr>
          <a:xfrm>
            <a:off x="10123726" y="3394467"/>
            <a:ext cx="6314173" cy="1089910"/>
          </a:xfrm>
          <a:prstGeom prst="rect">
            <a:avLst/>
          </a:prstGeom>
        </p:spPr>
      </p:pic>
      <p:pic>
        <p:nvPicPr>
          <p:cNvPr id="5" name="Picture 4">
            <a:extLst>
              <a:ext uri="{FF2B5EF4-FFF2-40B4-BE49-F238E27FC236}">
                <a16:creationId xmlns:a16="http://schemas.microsoft.com/office/drawing/2014/main" id="{C6E45AAC-AE26-43DA-BE0B-9DFFF9617684}"/>
              </a:ext>
            </a:extLst>
          </p:cNvPr>
          <p:cNvPicPr>
            <a:picLocks noChangeAspect="1"/>
          </p:cNvPicPr>
          <p:nvPr/>
        </p:nvPicPr>
        <p:blipFill>
          <a:blip r:embed="rId6"/>
          <a:stretch>
            <a:fillRect/>
          </a:stretch>
        </p:blipFill>
        <p:spPr>
          <a:xfrm>
            <a:off x="9567512" y="284506"/>
            <a:ext cx="6314173" cy="1610948"/>
          </a:xfrm>
          <a:prstGeom prst="rect">
            <a:avLst/>
          </a:prstGeom>
        </p:spPr>
      </p:pic>
      <p:pic>
        <p:nvPicPr>
          <p:cNvPr id="7" name="Picture 6">
            <a:extLst>
              <a:ext uri="{FF2B5EF4-FFF2-40B4-BE49-F238E27FC236}">
                <a16:creationId xmlns:a16="http://schemas.microsoft.com/office/drawing/2014/main" id="{7BDAD386-3B91-4E53-A873-CF8F7336C451}"/>
              </a:ext>
            </a:extLst>
          </p:cNvPr>
          <p:cNvPicPr>
            <a:picLocks noChangeAspect="1"/>
          </p:cNvPicPr>
          <p:nvPr/>
        </p:nvPicPr>
        <p:blipFill>
          <a:blip r:embed="rId7"/>
          <a:stretch>
            <a:fillRect/>
          </a:stretch>
        </p:blipFill>
        <p:spPr>
          <a:xfrm>
            <a:off x="10094850" y="4015640"/>
            <a:ext cx="6314171" cy="1025746"/>
          </a:xfrm>
          <a:prstGeom prst="rect">
            <a:avLst/>
          </a:prstGeom>
        </p:spPr>
      </p:pic>
      <p:pic>
        <p:nvPicPr>
          <p:cNvPr id="8" name="Picture 7">
            <a:extLst>
              <a:ext uri="{FF2B5EF4-FFF2-40B4-BE49-F238E27FC236}">
                <a16:creationId xmlns:a16="http://schemas.microsoft.com/office/drawing/2014/main" id="{5532FC67-B1DA-4144-8F95-E010FFBB71A4}"/>
              </a:ext>
            </a:extLst>
          </p:cNvPr>
          <p:cNvPicPr>
            <a:picLocks noChangeAspect="1"/>
          </p:cNvPicPr>
          <p:nvPr/>
        </p:nvPicPr>
        <p:blipFill>
          <a:blip r:embed="rId8"/>
          <a:stretch>
            <a:fillRect/>
          </a:stretch>
        </p:blipFill>
        <p:spPr>
          <a:xfrm>
            <a:off x="9477851" y="5479091"/>
            <a:ext cx="6395624" cy="2168008"/>
          </a:xfrm>
          <a:prstGeom prst="rect">
            <a:avLst/>
          </a:prstGeom>
        </p:spPr>
      </p:pic>
      <p:pic>
        <p:nvPicPr>
          <p:cNvPr id="10" name="Picture 9">
            <a:extLst>
              <a:ext uri="{FF2B5EF4-FFF2-40B4-BE49-F238E27FC236}">
                <a16:creationId xmlns:a16="http://schemas.microsoft.com/office/drawing/2014/main" id="{628FD8B5-CB79-4F91-96B8-7AC3747CA5BE}"/>
              </a:ext>
            </a:extLst>
          </p:cNvPr>
          <p:cNvPicPr>
            <a:picLocks noChangeAspect="1"/>
          </p:cNvPicPr>
          <p:nvPr/>
        </p:nvPicPr>
        <p:blipFill>
          <a:blip r:embed="rId9"/>
          <a:stretch>
            <a:fillRect/>
          </a:stretch>
        </p:blipFill>
        <p:spPr>
          <a:xfrm>
            <a:off x="10737690" y="507319"/>
            <a:ext cx="5749300" cy="1305518"/>
          </a:xfrm>
          <a:prstGeom prst="rect">
            <a:avLst/>
          </a:prstGeom>
        </p:spPr>
      </p:pic>
      <p:pic>
        <p:nvPicPr>
          <p:cNvPr id="11" name="Picture 10">
            <a:extLst>
              <a:ext uri="{FF2B5EF4-FFF2-40B4-BE49-F238E27FC236}">
                <a16:creationId xmlns:a16="http://schemas.microsoft.com/office/drawing/2014/main" id="{ABE76294-73AF-4D02-8BC3-633948AD6D94}"/>
              </a:ext>
            </a:extLst>
          </p:cNvPr>
          <p:cNvPicPr>
            <a:picLocks noChangeAspect="1"/>
          </p:cNvPicPr>
          <p:nvPr/>
        </p:nvPicPr>
        <p:blipFill>
          <a:blip r:embed="rId10"/>
          <a:stretch>
            <a:fillRect/>
          </a:stretch>
        </p:blipFill>
        <p:spPr>
          <a:xfrm>
            <a:off x="9567512" y="2196615"/>
            <a:ext cx="4838700" cy="800100"/>
          </a:xfrm>
          <a:prstGeom prst="rect">
            <a:avLst/>
          </a:prstGeom>
        </p:spPr>
      </p:pic>
      <p:pic>
        <p:nvPicPr>
          <p:cNvPr id="12" name="Picture 11">
            <a:extLst>
              <a:ext uri="{FF2B5EF4-FFF2-40B4-BE49-F238E27FC236}">
                <a16:creationId xmlns:a16="http://schemas.microsoft.com/office/drawing/2014/main" id="{CBEB1162-48D6-4991-9DF4-F05402FA507B}"/>
              </a:ext>
            </a:extLst>
          </p:cNvPr>
          <p:cNvPicPr>
            <a:picLocks noChangeAspect="1"/>
          </p:cNvPicPr>
          <p:nvPr/>
        </p:nvPicPr>
        <p:blipFill>
          <a:blip r:embed="rId11"/>
          <a:stretch>
            <a:fillRect/>
          </a:stretch>
        </p:blipFill>
        <p:spPr>
          <a:xfrm>
            <a:off x="10833942" y="2413714"/>
            <a:ext cx="6057900" cy="771525"/>
          </a:xfrm>
          <a:prstGeom prst="rect">
            <a:avLst/>
          </a:prstGeom>
        </p:spPr>
      </p:pic>
      <p:pic>
        <p:nvPicPr>
          <p:cNvPr id="6" name="Picture 5">
            <a:extLst>
              <a:ext uri="{FF2B5EF4-FFF2-40B4-BE49-F238E27FC236}">
                <a16:creationId xmlns:a16="http://schemas.microsoft.com/office/drawing/2014/main" id="{5639B6D0-AB43-4E39-8693-DB40744A2AC4}"/>
              </a:ext>
            </a:extLst>
          </p:cNvPr>
          <p:cNvPicPr>
            <a:picLocks noChangeAspect="1"/>
          </p:cNvPicPr>
          <p:nvPr/>
        </p:nvPicPr>
        <p:blipFill>
          <a:blip r:embed="rId12"/>
          <a:stretch>
            <a:fillRect/>
          </a:stretch>
        </p:blipFill>
        <p:spPr>
          <a:xfrm>
            <a:off x="9497448" y="7125772"/>
            <a:ext cx="6314171" cy="2168008"/>
          </a:xfrm>
          <a:prstGeom prst="rect">
            <a:avLst/>
          </a:prstGeom>
        </p:spPr>
      </p:pic>
      <p:pic>
        <p:nvPicPr>
          <p:cNvPr id="13" name="00-5-2 4 Timber definitions">
            <a:hlinkClick r:id="" action="ppaction://media"/>
            <a:extLst>
              <a:ext uri="{FF2B5EF4-FFF2-40B4-BE49-F238E27FC236}">
                <a16:creationId xmlns:a16="http://schemas.microsoft.com/office/drawing/2014/main" id="{FACD3F43-BAF7-4AD6-B529-BE8CF56EB7D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711124" y="204304"/>
            <a:ext cx="406400" cy="406400"/>
          </a:xfrm>
          <a:prstGeom prst="rect">
            <a:avLst/>
          </a:prstGeom>
        </p:spPr>
      </p:pic>
    </p:spTree>
    <p:extLst>
      <p:ext uri="{BB962C8B-B14F-4D97-AF65-F5344CB8AC3E}">
        <p14:creationId xmlns:p14="http://schemas.microsoft.com/office/powerpoint/2010/main" val="2794700127"/>
      </p:ext>
    </p:extLst>
  </p:cSld>
  <p:clrMapOvr>
    <a:masterClrMapping/>
  </p:clrMapOvr>
  <p:transition advTm="54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995"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Straight Arrow Connector 12"/>
          <p:cNvCxnSpPr>
            <a:cxnSpLocks noChangeShapeType="1"/>
          </p:cNvCxnSpPr>
          <p:nvPr/>
        </p:nvCxnSpPr>
        <p:spPr bwMode="auto">
          <a:xfrm flipV="1">
            <a:off x="22498050" y="32034163"/>
            <a:ext cx="500063" cy="233362"/>
          </a:xfrm>
          <a:prstGeom prst="straightConnector1">
            <a:avLst/>
          </a:prstGeom>
          <a:noFill/>
          <a:ln w="25400" algn="ctr">
            <a:solidFill>
              <a:srgbClr val="FF0000"/>
            </a:solidFill>
            <a:round/>
            <a:headEnd/>
            <a:tailEnd type="arrow" w="med" len="med"/>
          </a:ln>
        </p:spPr>
      </p:cxnSp>
      <p:cxnSp>
        <p:nvCxnSpPr>
          <p:cNvPr id="2051" name="Straight Arrow Connector 13"/>
          <p:cNvCxnSpPr>
            <a:cxnSpLocks noChangeShapeType="1"/>
          </p:cNvCxnSpPr>
          <p:nvPr/>
        </p:nvCxnSpPr>
        <p:spPr bwMode="auto">
          <a:xfrm rot="16200000" flipV="1">
            <a:off x="24222076" y="32691387"/>
            <a:ext cx="393700" cy="238125"/>
          </a:xfrm>
          <a:prstGeom prst="straightConnector1">
            <a:avLst/>
          </a:prstGeom>
          <a:noFill/>
          <a:ln w="25400" algn="ctr">
            <a:solidFill>
              <a:srgbClr val="FF0000"/>
            </a:solidFill>
            <a:round/>
            <a:headEnd/>
            <a:tailEnd type="arrow" w="med" len="med"/>
          </a:ln>
        </p:spPr>
      </p:cxnSp>
      <p:cxnSp>
        <p:nvCxnSpPr>
          <p:cNvPr id="2052" name="Straight Arrow Connector 14"/>
          <p:cNvCxnSpPr>
            <a:cxnSpLocks noChangeShapeType="1"/>
          </p:cNvCxnSpPr>
          <p:nvPr/>
        </p:nvCxnSpPr>
        <p:spPr bwMode="auto">
          <a:xfrm rot="16200000" flipH="1">
            <a:off x="23748206" y="31168182"/>
            <a:ext cx="554037" cy="0"/>
          </a:xfrm>
          <a:prstGeom prst="straightConnector1">
            <a:avLst/>
          </a:prstGeom>
          <a:noFill/>
          <a:ln w="25400" algn="ctr">
            <a:solidFill>
              <a:srgbClr val="FF0000"/>
            </a:solidFill>
            <a:round/>
            <a:headEnd/>
            <a:tailEnd type="arrow" w="med" len="med"/>
          </a:ln>
        </p:spPr>
      </p:cxnSp>
      <p:cxnSp>
        <p:nvCxnSpPr>
          <p:cNvPr id="2053" name="Straight Connector 15"/>
          <p:cNvCxnSpPr>
            <a:cxnSpLocks noChangeShapeType="1"/>
          </p:cNvCxnSpPr>
          <p:nvPr/>
        </p:nvCxnSpPr>
        <p:spPr bwMode="auto">
          <a:xfrm rot="5400000">
            <a:off x="22729825" y="32529463"/>
            <a:ext cx="1962150" cy="0"/>
          </a:xfrm>
          <a:prstGeom prst="line">
            <a:avLst/>
          </a:prstGeom>
          <a:noFill/>
          <a:ln w="25400" algn="ctr">
            <a:solidFill>
              <a:srgbClr val="404040"/>
            </a:solidFill>
            <a:prstDash val="lgDash"/>
            <a:round/>
            <a:headEnd/>
            <a:tailEnd/>
          </a:ln>
        </p:spPr>
      </p:cxnSp>
      <p:cxnSp>
        <p:nvCxnSpPr>
          <p:cNvPr id="2054" name="Straight Connector 16"/>
          <p:cNvCxnSpPr>
            <a:cxnSpLocks noChangeShapeType="1"/>
          </p:cNvCxnSpPr>
          <p:nvPr/>
        </p:nvCxnSpPr>
        <p:spPr bwMode="auto">
          <a:xfrm rot="5400000">
            <a:off x="23571993" y="31590457"/>
            <a:ext cx="277813" cy="0"/>
          </a:xfrm>
          <a:prstGeom prst="line">
            <a:avLst/>
          </a:prstGeom>
          <a:noFill/>
          <a:ln w="25400" algn="ctr">
            <a:solidFill>
              <a:srgbClr val="000000"/>
            </a:solidFill>
            <a:round/>
            <a:headEnd/>
            <a:tailEnd/>
          </a:ln>
        </p:spPr>
      </p:cxnSp>
      <p:cxnSp>
        <p:nvCxnSpPr>
          <p:cNvPr id="2055" name="Straight Connector 17"/>
          <p:cNvCxnSpPr>
            <a:cxnSpLocks noChangeShapeType="1"/>
          </p:cNvCxnSpPr>
          <p:nvPr/>
        </p:nvCxnSpPr>
        <p:spPr bwMode="auto">
          <a:xfrm rot="5400000">
            <a:off x="22217063" y="32773938"/>
            <a:ext cx="1962150" cy="0"/>
          </a:xfrm>
          <a:prstGeom prst="line">
            <a:avLst/>
          </a:prstGeom>
          <a:noFill/>
          <a:ln w="25400" algn="ctr">
            <a:solidFill>
              <a:srgbClr val="404040"/>
            </a:solidFill>
            <a:prstDash val="lgDash"/>
            <a:round/>
            <a:headEnd/>
            <a:tailEnd/>
          </a:ln>
        </p:spPr>
      </p:cxnSp>
      <p:cxnSp>
        <p:nvCxnSpPr>
          <p:cNvPr id="2056" name="Straight Connector 18"/>
          <p:cNvCxnSpPr>
            <a:cxnSpLocks noChangeShapeType="1"/>
          </p:cNvCxnSpPr>
          <p:nvPr/>
        </p:nvCxnSpPr>
        <p:spPr bwMode="auto">
          <a:xfrm rot="5400000">
            <a:off x="23060025" y="31835726"/>
            <a:ext cx="276225" cy="0"/>
          </a:xfrm>
          <a:prstGeom prst="line">
            <a:avLst/>
          </a:prstGeom>
          <a:noFill/>
          <a:ln w="25400" algn="ctr">
            <a:solidFill>
              <a:srgbClr val="000000"/>
            </a:solidFill>
            <a:round/>
            <a:headEnd/>
            <a:tailEnd/>
          </a:ln>
        </p:spPr>
      </p:cxnSp>
      <p:cxnSp>
        <p:nvCxnSpPr>
          <p:cNvPr id="2057" name="Straight Connector 19"/>
          <p:cNvCxnSpPr>
            <a:cxnSpLocks noChangeShapeType="1"/>
          </p:cNvCxnSpPr>
          <p:nvPr/>
        </p:nvCxnSpPr>
        <p:spPr bwMode="auto">
          <a:xfrm rot="5400000">
            <a:off x="23795038" y="31984950"/>
            <a:ext cx="1962150" cy="0"/>
          </a:xfrm>
          <a:prstGeom prst="line">
            <a:avLst/>
          </a:prstGeom>
          <a:noFill/>
          <a:ln w="25400" algn="ctr">
            <a:solidFill>
              <a:srgbClr val="404040"/>
            </a:solidFill>
            <a:prstDash val="lgDash"/>
            <a:round/>
            <a:headEnd/>
            <a:tailEnd/>
          </a:ln>
        </p:spPr>
      </p:cxnSp>
      <p:cxnSp>
        <p:nvCxnSpPr>
          <p:cNvPr id="2058" name="Straight Connector 20"/>
          <p:cNvCxnSpPr>
            <a:cxnSpLocks noChangeShapeType="1"/>
          </p:cNvCxnSpPr>
          <p:nvPr/>
        </p:nvCxnSpPr>
        <p:spPr bwMode="auto">
          <a:xfrm rot="5400000">
            <a:off x="24638000" y="31046738"/>
            <a:ext cx="276225" cy="0"/>
          </a:xfrm>
          <a:prstGeom prst="line">
            <a:avLst/>
          </a:prstGeom>
          <a:noFill/>
          <a:ln w="25400" algn="ctr">
            <a:solidFill>
              <a:srgbClr val="000000"/>
            </a:solidFill>
            <a:round/>
            <a:headEnd/>
            <a:tailEnd/>
          </a:ln>
        </p:spPr>
      </p:cxnSp>
      <p:cxnSp>
        <p:nvCxnSpPr>
          <p:cNvPr id="2059" name="Straight Connector 21"/>
          <p:cNvCxnSpPr>
            <a:cxnSpLocks noChangeShapeType="1"/>
          </p:cNvCxnSpPr>
          <p:nvPr/>
        </p:nvCxnSpPr>
        <p:spPr bwMode="auto">
          <a:xfrm rot="5400000">
            <a:off x="24307800" y="31740475"/>
            <a:ext cx="1962150" cy="0"/>
          </a:xfrm>
          <a:prstGeom prst="line">
            <a:avLst/>
          </a:prstGeom>
          <a:noFill/>
          <a:ln w="25400" algn="ctr">
            <a:solidFill>
              <a:srgbClr val="404040"/>
            </a:solidFill>
            <a:prstDash val="lgDash"/>
            <a:round/>
            <a:headEnd/>
            <a:tailEnd/>
          </a:ln>
        </p:spPr>
      </p:cxnSp>
      <p:cxnSp>
        <p:nvCxnSpPr>
          <p:cNvPr id="2060" name="Straight Connector 22"/>
          <p:cNvCxnSpPr>
            <a:cxnSpLocks noChangeShapeType="1"/>
          </p:cNvCxnSpPr>
          <p:nvPr/>
        </p:nvCxnSpPr>
        <p:spPr bwMode="auto">
          <a:xfrm rot="5400000">
            <a:off x="25150762" y="30802263"/>
            <a:ext cx="276225" cy="0"/>
          </a:xfrm>
          <a:prstGeom prst="line">
            <a:avLst/>
          </a:prstGeom>
          <a:noFill/>
          <a:ln w="25400" algn="ctr">
            <a:solidFill>
              <a:srgbClr val="000000"/>
            </a:solidFill>
            <a:round/>
            <a:headEnd/>
            <a:tailEnd/>
          </a:ln>
        </p:spPr>
      </p:cxnSp>
      <p:sp>
        <p:nvSpPr>
          <p:cNvPr id="24" name="Cube 23"/>
          <p:cNvSpPr/>
          <p:nvPr/>
        </p:nvSpPr>
        <p:spPr bwMode="auto">
          <a:xfrm>
            <a:off x="24832558" y="32762122"/>
            <a:ext cx="4667193" cy="546414"/>
          </a:xfrm>
          <a:prstGeom prst="cube">
            <a:avLst>
              <a:gd name="adj" fmla="val 32012"/>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25" name="Straight Connector 24"/>
          <p:cNvCxnSpPr>
            <a:cxnSpLocks noChangeShapeType="1"/>
          </p:cNvCxnSpPr>
          <p:nvPr/>
        </p:nvCxnSpPr>
        <p:spPr bwMode="auto">
          <a:xfrm flipV="1">
            <a:off x="25815925" y="32373888"/>
            <a:ext cx="2360613" cy="1125537"/>
          </a:xfrm>
          <a:prstGeom prst="line">
            <a:avLst/>
          </a:prstGeom>
          <a:solidFill>
            <a:schemeClr val="bg1">
              <a:lumMod val="65000"/>
            </a:schemeClr>
          </a:solidFill>
          <a:ln w="25400" algn="ctr">
            <a:solidFill>
              <a:schemeClr val="tx1"/>
            </a:solidFill>
            <a:prstDash val="lgDash"/>
            <a:round/>
            <a:headEnd/>
            <a:tailEnd/>
          </a:ln>
        </p:spPr>
      </p:cxnSp>
      <p:cxnSp>
        <p:nvCxnSpPr>
          <p:cNvPr id="26" name="Straight Connector 25"/>
          <p:cNvCxnSpPr>
            <a:cxnSpLocks noChangeShapeType="1"/>
          </p:cNvCxnSpPr>
          <p:nvPr/>
        </p:nvCxnSpPr>
        <p:spPr bwMode="auto">
          <a:xfrm flipV="1">
            <a:off x="25812750" y="32632650"/>
            <a:ext cx="2373313" cy="1141413"/>
          </a:xfrm>
          <a:prstGeom prst="line">
            <a:avLst/>
          </a:prstGeom>
          <a:solidFill>
            <a:schemeClr val="bg1">
              <a:lumMod val="65000"/>
            </a:schemeClr>
          </a:solidFill>
          <a:ln w="25400" algn="ctr">
            <a:solidFill>
              <a:schemeClr val="tx1"/>
            </a:solidFill>
            <a:prstDash val="lgDash"/>
            <a:round/>
            <a:headEnd/>
            <a:tailEnd/>
          </a:ln>
        </p:spPr>
      </p:cxnSp>
      <p:cxnSp>
        <p:nvCxnSpPr>
          <p:cNvPr id="27" name="Straight Arrow Connector 26"/>
          <p:cNvCxnSpPr>
            <a:cxnSpLocks noChangeShapeType="1"/>
          </p:cNvCxnSpPr>
          <p:nvPr/>
        </p:nvCxnSpPr>
        <p:spPr bwMode="auto">
          <a:xfrm flipV="1">
            <a:off x="25404763" y="33686750"/>
            <a:ext cx="438150" cy="217488"/>
          </a:xfrm>
          <a:prstGeom prst="straightConnector1">
            <a:avLst/>
          </a:prstGeom>
          <a:solidFill>
            <a:schemeClr val="bg1">
              <a:lumMod val="65000"/>
            </a:schemeClr>
          </a:solidFill>
          <a:ln w="25400" algn="ctr">
            <a:solidFill>
              <a:srgbClr val="FF0000"/>
            </a:solidFill>
            <a:round/>
            <a:headEnd/>
            <a:tailEnd type="arrow" w="med" len="med"/>
          </a:ln>
        </p:spPr>
      </p:cxnSp>
      <p:cxnSp>
        <p:nvCxnSpPr>
          <p:cNvPr id="28" name="Straight Arrow Connector 27"/>
          <p:cNvCxnSpPr>
            <a:cxnSpLocks noChangeShapeType="1"/>
          </p:cNvCxnSpPr>
          <p:nvPr/>
        </p:nvCxnSpPr>
        <p:spPr bwMode="auto">
          <a:xfrm rot="16200000" flipV="1">
            <a:off x="27185145" y="33073181"/>
            <a:ext cx="258762" cy="352425"/>
          </a:xfrm>
          <a:prstGeom prst="straightConnector1">
            <a:avLst/>
          </a:prstGeom>
          <a:solidFill>
            <a:schemeClr val="bg1">
              <a:lumMod val="65000"/>
            </a:schemeClr>
          </a:solidFill>
          <a:ln w="25400" algn="ctr">
            <a:solidFill>
              <a:srgbClr val="FF0000"/>
            </a:solidFill>
            <a:round/>
            <a:headEnd/>
            <a:tailEnd type="arrow" w="med" len="med"/>
          </a:ln>
        </p:spPr>
      </p:cxnSp>
      <p:cxnSp>
        <p:nvCxnSpPr>
          <p:cNvPr id="29" name="Straight Arrow Connector 28"/>
          <p:cNvCxnSpPr>
            <a:cxnSpLocks noChangeShapeType="1"/>
          </p:cNvCxnSpPr>
          <p:nvPr/>
        </p:nvCxnSpPr>
        <p:spPr bwMode="auto">
          <a:xfrm rot="5400000">
            <a:off x="26745407" y="32593756"/>
            <a:ext cx="566738" cy="9525"/>
          </a:xfrm>
          <a:prstGeom prst="straightConnector1">
            <a:avLst/>
          </a:prstGeom>
          <a:solidFill>
            <a:schemeClr val="bg1">
              <a:lumMod val="65000"/>
            </a:schemeClr>
          </a:solidFill>
          <a:ln w="25400" algn="ctr">
            <a:solidFill>
              <a:srgbClr val="FF0000"/>
            </a:solidFill>
            <a:round/>
            <a:headEnd/>
            <a:tailEnd type="arrow" w="med" len="med"/>
          </a:ln>
        </p:spPr>
      </p:cxnSp>
      <p:cxnSp>
        <p:nvCxnSpPr>
          <p:cNvPr id="39" name="Straight Arrow Connector 38"/>
          <p:cNvCxnSpPr>
            <a:cxnSpLocks noChangeShapeType="1"/>
          </p:cNvCxnSpPr>
          <p:nvPr/>
        </p:nvCxnSpPr>
        <p:spPr bwMode="auto">
          <a:xfrm flipV="1">
            <a:off x="22572663" y="34823400"/>
            <a:ext cx="415925" cy="182563"/>
          </a:xfrm>
          <a:prstGeom prst="straightConnector1">
            <a:avLst/>
          </a:prstGeom>
          <a:solidFill>
            <a:schemeClr val="bg2">
              <a:lumMod val="50000"/>
            </a:schemeClr>
          </a:solidFill>
          <a:ln w="25400" algn="ctr">
            <a:solidFill>
              <a:srgbClr val="FF0000"/>
            </a:solidFill>
            <a:round/>
            <a:headEnd/>
            <a:tailEnd type="arrow" w="med" len="med"/>
          </a:ln>
        </p:spPr>
      </p:cxnSp>
      <p:cxnSp>
        <p:nvCxnSpPr>
          <p:cNvPr id="40" name="Straight Arrow Connector 39"/>
          <p:cNvCxnSpPr>
            <a:cxnSpLocks noChangeShapeType="1"/>
          </p:cNvCxnSpPr>
          <p:nvPr/>
        </p:nvCxnSpPr>
        <p:spPr bwMode="auto">
          <a:xfrm rot="16200000" flipV="1">
            <a:off x="24210169" y="35436969"/>
            <a:ext cx="385763" cy="238125"/>
          </a:xfrm>
          <a:prstGeom prst="straightConnector1">
            <a:avLst/>
          </a:prstGeom>
          <a:solidFill>
            <a:schemeClr val="bg2">
              <a:lumMod val="50000"/>
            </a:schemeClr>
          </a:solidFill>
          <a:ln w="25400" algn="ctr">
            <a:solidFill>
              <a:srgbClr val="FF0000"/>
            </a:solidFill>
            <a:round/>
            <a:headEnd/>
            <a:tailEnd type="arrow" w="med" len="med"/>
          </a:ln>
        </p:spPr>
      </p:cxnSp>
      <p:cxnSp>
        <p:nvCxnSpPr>
          <p:cNvPr id="41" name="Straight Arrow Connector 40"/>
          <p:cNvCxnSpPr>
            <a:cxnSpLocks noChangeShapeType="1"/>
          </p:cNvCxnSpPr>
          <p:nvPr/>
        </p:nvCxnSpPr>
        <p:spPr bwMode="auto">
          <a:xfrm rot="16200000" flipH="1">
            <a:off x="23735507" y="33951069"/>
            <a:ext cx="544512" cy="0"/>
          </a:xfrm>
          <a:prstGeom prst="straightConnector1">
            <a:avLst/>
          </a:prstGeom>
          <a:solidFill>
            <a:schemeClr val="bg2">
              <a:lumMod val="50000"/>
            </a:schemeClr>
          </a:solidFill>
          <a:ln w="25400" algn="ctr">
            <a:solidFill>
              <a:srgbClr val="FF0000"/>
            </a:solidFill>
            <a:round/>
            <a:headEnd/>
            <a:tailEnd type="arrow" w="med" len="med"/>
          </a:ln>
        </p:spPr>
      </p:cxnSp>
      <p:cxnSp>
        <p:nvCxnSpPr>
          <p:cNvPr id="42" name="Straight Connector 41"/>
          <p:cNvCxnSpPr>
            <a:cxnSpLocks noChangeShapeType="1"/>
          </p:cNvCxnSpPr>
          <p:nvPr/>
        </p:nvCxnSpPr>
        <p:spPr bwMode="auto">
          <a:xfrm flipV="1">
            <a:off x="22988588" y="34189988"/>
            <a:ext cx="2290762" cy="1084262"/>
          </a:xfrm>
          <a:prstGeom prst="line">
            <a:avLst/>
          </a:prstGeom>
          <a:solidFill>
            <a:schemeClr val="bg2">
              <a:lumMod val="50000"/>
            </a:schemeClr>
          </a:solidFill>
          <a:ln w="25400" algn="ctr">
            <a:solidFill>
              <a:srgbClr val="404040"/>
            </a:solidFill>
            <a:prstDash val="lgDash"/>
            <a:round/>
            <a:headEnd/>
            <a:tailEnd/>
          </a:ln>
        </p:spPr>
      </p:cxnSp>
      <p:cxnSp>
        <p:nvCxnSpPr>
          <p:cNvPr id="43" name="Straight Connector 42"/>
          <p:cNvCxnSpPr>
            <a:cxnSpLocks noChangeShapeType="1"/>
          </p:cNvCxnSpPr>
          <p:nvPr/>
        </p:nvCxnSpPr>
        <p:spPr bwMode="auto">
          <a:xfrm rot="10800000" flipV="1">
            <a:off x="22769513" y="35234563"/>
            <a:ext cx="304800" cy="158750"/>
          </a:xfrm>
          <a:prstGeom prst="line">
            <a:avLst/>
          </a:prstGeom>
          <a:solidFill>
            <a:schemeClr val="bg2">
              <a:lumMod val="50000"/>
            </a:schemeClr>
          </a:solidFill>
          <a:ln w="25400" algn="ctr">
            <a:solidFill>
              <a:srgbClr val="000000"/>
            </a:solidFill>
            <a:round/>
            <a:headEnd/>
            <a:tailEnd/>
          </a:ln>
        </p:spPr>
      </p:cxnSp>
      <p:cxnSp>
        <p:nvCxnSpPr>
          <p:cNvPr id="44" name="Straight Connector 43"/>
          <p:cNvCxnSpPr>
            <a:cxnSpLocks noChangeShapeType="1"/>
          </p:cNvCxnSpPr>
          <p:nvPr/>
        </p:nvCxnSpPr>
        <p:spPr bwMode="auto">
          <a:xfrm flipV="1">
            <a:off x="23007638" y="33891538"/>
            <a:ext cx="2325687" cy="1074737"/>
          </a:xfrm>
          <a:prstGeom prst="line">
            <a:avLst/>
          </a:prstGeom>
          <a:solidFill>
            <a:schemeClr val="bg2">
              <a:lumMod val="50000"/>
            </a:schemeClr>
          </a:solidFill>
          <a:ln w="25400" algn="ctr">
            <a:solidFill>
              <a:srgbClr val="404040"/>
            </a:solidFill>
            <a:prstDash val="lgDash"/>
            <a:round/>
            <a:headEnd/>
            <a:tailEnd/>
          </a:ln>
        </p:spPr>
      </p:cxnSp>
      <p:cxnSp>
        <p:nvCxnSpPr>
          <p:cNvPr id="45" name="Straight Connector 44"/>
          <p:cNvCxnSpPr>
            <a:cxnSpLocks noChangeShapeType="1"/>
          </p:cNvCxnSpPr>
          <p:nvPr/>
        </p:nvCxnSpPr>
        <p:spPr bwMode="auto">
          <a:xfrm rot="10800000" flipV="1">
            <a:off x="22788563" y="34926588"/>
            <a:ext cx="304800" cy="158750"/>
          </a:xfrm>
          <a:prstGeom prst="line">
            <a:avLst/>
          </a:prstGeom>
          <a:solidFill>
            <a:schemeClr val="bg2">
              <a:lumMod val="50000"/>
            </a:schemeClr>
          </a:solidFill>
          <a:ln w="25400" algn="ctr">
            <a:solidFill>
              <a:srgbClr val="000000"/>
            </a:solidFill>
            <a:round/>
            <a:headEnd/>
            <a:tailEnd/>
          </a:ln>
        </p:spPr>
      </p:cxnSp>
      <p:cxnSp>
        <p:nvCxnSpPr>
          <p:cNvPr id="46" name="Straight Connector 45"/>
          <p:cNvCxnSpPr>
            <a:cxnSpLocks noChangeShapeType="1"/>
          </p:cNvCxnSpPr>
          <p:nvPr/>
        </p:nvCxnSpPr>
        <p:spPr bwMode="auto">
          <a:xfrm flipV="1">
            <a:off x="22998113" y="34871025"/>
            <a:ext cx="2293937" cy="1087438"/>
          </a:xfrm>
          <a:prstGeom prst="line">
            <a:avLst/>
          </a:prstGeom>
          <a:solidFill>
            <a:schemeClr val="bg2">
              <a:lumMod val="50000"/>
            </a:schemeClr>
          </a:solidFill>
          <a:ln w="25400" algn="ctr">
            <a:solidFill>
              <a:srgbClr val="404040"/>
            </a:solidFill>
            <a:prstDash val="lgDash"/>
            <a:round/>
            <a:headEnd/>
            <a:tailEnd/>
          </a:ln>
        </p:spPr>
      </p:cxnSp>
      <p:cxnSp>
        <p:nvCxnSpPr>
          <p:cNvPr id="47" name="Straight Connector 46"/>
          <p:cNvCxnSpPr>
            <a:cxnSpLocks noChangeShapeType="1"/>
          </p:cNvCxnSpPr>
          <p:nvPr/>
        </p:nvCxnSpPr>
        <p:spPr bwMode="auto">
          <a:xfrm rot="10800000" flipV="1">
            <a:off x="22779038" y="35918775"/>
            <a:ext cx="304800" cy="157163"/>
          </a:xfrm>
          <a:prstGeom prst="line">
            <a:avLst/>
          </a:prstGeom>
          <a:solidFill>
            <a:schemeClr val="bg2">
              <a:lumMod val="50000"/>
            </a:schemeClr>
          </a:solidFill>
          <a:ln w="25400" algn="ctr">
            <a:solidFill>
              <a:srgbClr val="000000"/>
            </a:solidFill>
            <a:round/>
            <a:headEnd/>
            <a:tailEnd/>
          </a:ln>
        </p:spPr>
      </p:cxnSp>
      <p:sp>
        <p:nvSpPr>
          <p:cNvPr id="48" name="Cube 47"/>
          <p:cNvSpPr/>
          <p:nvPr/>
        </p:nvSpPr>
        <p:spPr bwMode="auto">
          <a:xfrm>
            <a:off x="21859875" y="28551128"/>
            <a:ext cx="4707315" cy="2013564"/>
          </a:xfrm>
          <a:prstGeom prst="cube">
            <a:avLst>
              <a:gd name="adj" fmla="val 8448"/>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49" name="Straight Connector 48"/>
          <p:cNvCxnSpPr/>
          <p:nvPr/>
        </p:nvCxnSpPr>
        <p:spPr bwMode="auto">
          <a:xfrm rot="16200000" flipV="1">
            <a:off x="24578469" y="29375894"/>
            <a:ext cx="109538"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24401463" y="29184600"/>
            <a:ext cx="35877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3549769" y="29642594"/>
            <a:ext cx="528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23814088" y="28970288"/>
            <a:ext cx="857250" cy="407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V="1">
            <a:off x="23823613" y="29487813"/>
            <a:ext cx="866775"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a:off x="24422100" y="29229051"/>
            <a:ext cx="517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23823613" y="29387800"/>
            <a:ext cx="752475" cy="37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4" name="Straight Arrow Connector 55"/>
          <p:cNvCxnSpPr>
            <a:cxnSpLocks noChangeShapeType="1"/>
          </p:cNvCxnSpPr>
          <p:nvPr/>
        </p:nvCxnSpPr>
        <p:spPr bwMode="auto">
          <a:xfrm flipV="1">
            <a:off x="22509163" y="29243338"/>
            <a:ext cx="463550" cy="219075"/>
          </a:xfrm>
          <a:prstGeom prst="straightConnector1">
            <a:avLst/>
          </a:prstGeom>
          <a:noFill/>
          <a:ln w="25400" algn="ctr">
            <a:solidFill>
              <a:srgbClr val="FF0000"/>
            </a:solidFill>
            <a:round/>
            <a:headEnd/>
            <a:tailEnd type="arrow" w="med" len="med"/>
          </a:ln>
        </p:spPr>
      </p:cxnSp>
      <p:cxnSp>
        <p:nvCxnSpPr>
          <p:cNvPr id="2085" name="Straight Arrow Connector 56"/>
          <p:cNvCxnSpPr>
            <a:cxnSpLocks noChangeShapeType="1"/>
          </p:cNvCxnSpPr>
          <p:nvPr/>
        </p:nvCxnSpPr>
        <p:spPr bwMode="auto">
          <a:xfrm rot="16200000" flipV="1">
            <a:off x="24196676" y="29900562"/>
            <a:ext cx="393700" cy="238125"/>
          </a:xfrm>
          <a:prstGeom prst="straightConnector1">
            <a:avLst/>
          </a:prstGeom>
          <a:noFill/>
          <a:ln w="25400" algn="ctr">
            <a:solidFill>
              <a:srgbClr val="FF0000"/>
            </a:solidFill>
            <a:round/>
            <a:headEnd/>
            <a:tailEnd type="arrow" w="med" len="med"/>
          </a:ln>
        </p:spPr>
      </p:cxnSp>
      <p:cxnSp>
        <p:nvCxnSpPr>
          <p:cNvPr id="2086" name="Straight Arrow Connector 57"/>
          <p:cNvCxnSpPr>
            <a:cxnSpLocks noChangeShapeType="1"/>
          </p:cNvCxnSpPr>
          <p:nvPr/>
        </p:nvCxnSpPr>
        <p:spPr bwMode="auto">
          <a:xfrm rot="16200000" flipH="1">
            <a:off x="23722013" y="28378150"/>
            <a:ext cx="552450" cy="0"/>
          </a:xfrm>
          <a:prstGeom prst="straightConnector1">
            <a:avLst/>
          </a:prstGeom>
          <a:noFill/>
          <a:ln w="25400" algn="ctr">
            <a:solidFill>
              <a:srgbClr val="FF0000"/>
            </a:solidFill>
            <a:round/>
            <a:headEnd/>
            <a:tailEnd type="arrow" w="med" len="med"/>
          </a:ln>
        </p:spPr>
      </p:cxnSp>
      <p:sp>
        <p:nvSpPr>
          <p:cNvPr id="64" name="Cube 63"/>
          <p:cNvSpPr/>
          <p:nvPr/>
        </p:nvSpPr>
        <p:spPr bwMode="auto">
          <a:xfrm>
            <a:off x="25838798" y="30398561"/>
            <a:ext cx="639270" cy="2032712"/>
          </a:xfrm>
          <a:prstGeom prst="cube">
            <a:avLst>
              <a:gd name="adj" fmla="val 32796"/>
            </a:avLst>
          </a:prstGeom>
          <a:solidFill>
            <a:schemeClr val="bg1">
              <a:lumMod val="65000"/>
            </a:schemeClr>
          </a:solidFill>
          <a:ln w="9525" cap="flat" cmpd="sng" algn="ctr">
            <a:solidFill>
              <a:schemeClr val="tx1">
                <a:alpha val="60000"/>
              </a:schemeClr>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65" name="Straight Arrow Connector 64"/>
          <p:cNvCxnSpPr>
            <a:cxnSpLocks noChangeShapeType="1"/>
          </p:cNvCxnSpPr>
          <p:nvPr/>
        </p:nvCxnSpPr>
        <p:spPr bwMode="auto">
          <a:xfrm flipV="1">
            <a:off x="25507950" y="30640338"/>
            <a:ext cx="438150" cy="220662"/>
          </a:xfrm>
          <a:prstGeom prst="straightConnector1">
            <a:avLst/>
          </a:prstGeom>
          <a:solidFill>
            <a:schemeClr val="bg1">
              <a:lumMod val="65000"/>
            </a:schemeClr>
          </a:solidFill>
          <a:ln w="25400" algn="ctr">
            <a:solidFill>
              <a:srgbClr val="FF0000"/>
            </a:solidFill>
            <a:round/>
            <a:headEnd/>
            <a:tailEnd type="arrow" w="med" len="med"/>
          </a:ln>
        </p:spPr>
      </p:cxnSp>
      <p:cxnSp>
        <p:nvCxnSpPr>
          <p:cNvPr id="66" name="Straight Arrow Connector 65"/>
          <p:cNvCxnSpPr>
            <a:cxnSpLocks noChangeShapeType="1"/>
          </p:cNvCxnSpPr>
          <p:nvPr/>
        </p:nvCxnSpPr>
        <p:spPr bwMode="auto">
          <a:xfrm rot="16200000" flipH="1">
            <a:off x="25843707" y="29979144"/>
            <a:ext cx="563562" cy="0"/>
          </a:xfrm>
          <a:prstGeom prst="straightConnector1">
            <a:avLst/>
          </a:prstGeom>
          <a:solidFill>
            <a:schemeClr val="bg1">
              <a:lumMod val="65000"/>
            </a:schemeClr>
          </a:solidFill>
          <a:ln w="25400" algn="ctr">
            <a:solidFill>
              <a:srgbClr val="FF0000"/>
            </a:solidFill>
            <a:round/>
            <a:headEnd/>
            <a:tailEnd type="arrow" w="med" len="med"/>
          </a:ln>
        </p:spPr>
      </p:cxnSp>
      <p:cxnSp>
        <p:nvCxnSpPr>
          <p:cNvPr id="67" name="Straight Arrow Connector 66"/>
          <p:cNvCxnSpPr>
            <a:cxnSpLocks noChangeShapeType="1"/>
          </p:cNvCxnSpPr>
          <p:nvPr/>
        </p:nvCxnSpPr>
        <p:spPr bwMode="auto">
          <a:xfrm rot="16200000" flipV="1">
            <a:off x="26332657" y="31436469"/>
            <a:ext cx="401637" cy="238125"/>
          </a:xfrm>
          <a:prstGeom prst="straightConnector1">
            <a:avLst/>
          </a:prstGeom>
          <a:solidFill>
            <a:schemeClr val="bg1">
              <a:lumMod val="65000"/>
            </a:schemeClr>
          </a:solidFill>
          <a:ln w="25400" algn="ctr">
            <a:solidFill>
              <a:srgbClr val="FF0000"/>
            </a:solidFill>
            <a:round/>
            <a:headEnd/>
            <a:tailEnd type="arrow" w="med" len="med"/>
          </a:ln>
        </p:spPr>
      </p:cxnSp>
      <p:cxnSp>
        <p:nvCxnSpPr>
          <p:cNvPr id="2091" name="Straight Connector 67"/>
          <p:cNvCxnSpPr>
            <a:cxnSpLocks noChangeShapeType="1"/>
          </p:cNvCxnSpPr>
          <p:nvPr/>
        </p:nvCxnSpPr>
        <p:spPr bwMode="auto">
          <a:xfrm rot="16200000" flipV="1">
            <a:off x="25134888" y="31289625"/>
            <a:ext cx="1993900" cy="9525"/>
          </a:xfrm>
          <a:prstGeom prst="line">
            <a:avLst/>
          </a:prstGeom>
          <a:noFill/>
          <a:ln w="25400" algn="ctr">
            <a:solidFill>
              <a:srgbClr val="000000"/>
            </a:solidFill>
            <a:prstDash val="lgDash"/>
            <a:round/>
            <a:headEnd/>
            <a:tailEnd/>
          </a:ln>
        </p:spPr>
      </p:cxnSp>
      <p:sp>
        <p:nvSpPr>
          <p:cNvPr id="257" name="Text Box 4"/>
          <p:cNvSpPr txBox="1">
            <a:spLocks noChangeArrowheads="1"/>
          </p:cNvSpPr>
          <p:nvPr/>
        </p:nvSpPr>
        <p:spPr bwMode="auto">
          <a:xfrm>
            <a:off x="-2" y="0"/>
            <a:ext cx="9144002" cy="1354217"/>
          </a:xfrm>
          <a:prstGeom prst="rect">
            <a:avLst/>
          </a:prstGeom>
          <a:noFill/>
          <a:ln w="9525">
            <a:noFill/>
            <a:miter lim="800000"/>
            <a:headEnd/>
            <a:tailEnd/>
          </a:ln>
          <a:effectLst/>
        </p:spPr>
        <p:txBody>
          <a:bodyPr wrap="square">
            <a:spAutoFit/>
          </a:bodyPr>
          <a:lstStyle/>
          <a:p>
            <a:pPr eaLnBrk="0" hangingPunct="0">
              <a:spcBef>
                <a:spcPts val="600"/>
              </a:spcBef>
              <a:spcAft>
                <a:spcPts val="0"/>
              </a:spcAft>
            </a:pPr>
            <a:endParaRPr lang="en-AU" sz="2000" dirty="0">
              <a:latin typeface="Times New Roman" pitchFamily="18" charset="0"/>
            </a:endParaRPr>
          </a:p>
          <a:p>
            <a:pPr eaLnBrk="0" hangingPunct="0">
              <a:spcBef>
                <a:spcPts val="600"/>
              </a:spcBef>
              <a:spcAft>
                <a:spcPts val="0"/>
              </a:spcAft>
            </a:pPr>
            <a:r>
              <a:rPr lang="en-AU" sz="2000" dirty="0">
                <a:latin typeface="Times New Roman" pitchFamily="18" charset="0"/>
              </a:rPr>
              <a:t>Timber Properties</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The following extracts, from Australian Standard AS 1720.1, provide a sample of the Strength Group, Joint Group and Density of some common timbers, depending on whether they are seasoned or unseasoned. </a:t>
            </a:r>
          </a:p>
        </p:txBody>
      </p:sp>
      <p:pic>
        <p:nvPicPr>
          <p:cNvPr id="4" name="Picture 3">
            <a:extLst>
              <a:ext uri="{FF2B5EF4-FFF2-40B4-BE49-F238E27FC236}">
                <a16:creationId xmlns:a16="http://schemas.microsoft.com/office/drawing/2014/main" id="{F83EC85E-5E48-49D9-BBE0-5DB48A5BC2AF}"/>
              </a:ext>
            </a:extLst>
          </p:cNvPr>
          <p:cNvPicPr>
            <a:picLocks noChangeAspect="1"/>
          </p:cNvPicPr>
          <p:nvPr/>
        </p:nvPicPr>
        <p:blipFill>
          <a:blip r:embed="rId5"/>
          <a:stretch>
            <a:fillRect/>
          </a:stretch>
        </p:blipFill>
        <p:spPr>
          <a:xfrm>
            <a:off x="10123726" y="3394467"/>
            <a:ext cx="6314173" cy="1089910"/>
          </a:xfrm>
          <a:prstGeom prst="rect">
            <a:avLst/>
          </a:prstGeom>
        </p:spPr>
      </p:pic>
      <p:pic>
        <p:nvPicPr>
          <p:cNvPr id="5" name="Picture 4">
            <a:extLst>
              <a:ext uri="{FF2B5EF4-FFF2-40B4-BE49-F238E27FC236}">
                <a16:creationId xmlns:a16="http://schemas.microsoft.com/office/drawing/2014/main" id="{C6E45AAC-AE26-43DA-BE0B-9DFFF9617684}"/>
              </a:ext>
            </a:extLst>
          </p:cNvPr>
          <p:cNvPicPr>
            <a:picLocks noChangeAspect="1"/>
          </p:cNvPicPr>
          <p:nvPr/>
        </p:nvPicPr>
        <p:blipFill>
          <a:blip r:embed="rId6"/>
          <a:stretch>
            <a:fillRect/>
          </a:stretch>
        </p:blipFill>
        <p:spPr>
          <a:xfrm>
            <a:off x="9567512" y="284506"/>
            <a:ext cx="6314173" cy="1610948"/>
          </a:xfrm>
          <a:prstGeom prst="rect">
            <a:avLst/>
          </a:prstGeom>
        </p:spPr>
      </p:pic>
      <p:pic>
        <p:nvPicPr>
          <p:cNvPr id="7" name="Picture 6">
            <a:extLst>
              <a:ext uri="{FF2B5EF4-FFF2-40B4-BE49-F238E27FC236}">
                <a16:creationId xmlns:a16="http://schemas.microsoft.com/office/drawing/2014/main" id="{7BDAD386-3B91-4E53-A873-CF8F7336C451}"/>
              </a:ext>
            </a:extLst>
          </p:cNvPr>
          <p:cNvPicPr>
            <a:picLocks noChangeAspect="1"/>
          </p:cNvPicPr>
          <p:nvPr/>
        </p:nvPicPr>
        <p:blipFill>
          <a:blip r:embed="rId7"/>
          <a:stretch>
            <a:fillRect/>
          </a:stretch>
        </p:blipFill>
        <p:spPr>
          <a:xfrm>
            <a:off x="10094850" y="4015640"/>
            <a:ext cx="6314171" cy="1025746"/>
          </a:xfrm>
          <a:prstGeom prst="rect">
            <a:avLst/>
          </a:prstGeom>
        </p:spPr>
      </p:pic>
      <p:pic>
        <p:nvPicPr>
          <p:cNvPr id="8" name="Picture 7">
            <a:extLst>
              <a:ext uri="{FF2B5EF4-FFF2-40B4-BE49-F238E27FC236}">
                <a16:creationId xmlns:a16="http://schemas.microsoft.com/office/drawing/2014/main" id="{5532FC67-B1DA-4144-8F95-E010FFBB71A4}"/>
              </a:ext>
            </a:extLst>
          </p:cNvPr>
          <p:cNvPicPr>
            <a:picLocks noChangeAspect="1"/>
          </p:cNvPicPr>
          <p:nvPr/>
        </p:nvPicPr>
        <p:blipFill>
          <a:blip r:embed="rId8"/>
          <a:stretch>
            <a:fillRect/>
          </a:stretch>
        </p:blipFill>
        <p:spPr>
          <a:xfrm>
            <a:off x="9477851" y="5479091"/>
            <a:ext cx="6395624" cy="2168008"/>
          </a:xfrm>
          <a:prstGeom prst="rect">
            <a:avLst/>
          </a:prstGeom>
        </p:spPr>
      </p:pic>
      <p:pic>
        <p:nvPicPr>
          <p:cNvPr id="10" name="Picture 9">
            <a:extLst>
              <a:ext uri="{FF2B5EF4-FFF2-40B4-BE49-F238E27FC236}">
                <a16:creationId xmlns:a16="http://schemas.microsoft.com/office/drawing/2014/main" id="{628FD8B5-CB79-4F91-96B8-7AC3747CA5BE}"/>
              </a:ext>
            </a:extLst>
          </p:cNvPr>
          <p:cNvPicPr>
            <a:picLocks noChangeAspect="1"/>
          </p:cNvPicPr>
          <p:nvPr/>
        </p:nvPicPr>
        <p:blipFill>
          <a:blip r:embed="rId9"/>
          <a:stretch>
            <a:fillRect/>
          </a:stretch>
        </p:blipFill>
        <p:spPr>
          <a:xfrm>
            <a:off x="10737690" y="507319"/>
            <a:ext cx="5749300" cy="1305518"/>
          </a:xfrm>
          <a:prstGeom prst="rect">
            <a:avLst/>
          </a:prstGeom>
        </p:spPr>
      </p:pic>
      <p:pic>
        <p:nvPicPr>
          <p:cNvPr id="11" name="Picture 10">
            <a:extLst>
              <a:ext uri="{FF2B5EF4-FFF2-40B4-BE49-F238E27FC236}">
                <a16:creationId xmlns:a16="http://schemas.microsoft.com/office/drawing/2014/main" id="{ABE76294-73AF-4D02-8BC3-633948AD6D94}"/>
              </a:ext>
            </a:extLst>
          </p:cNvPr>
          <p:cNvPicPr>
            <a:picLocks noChangeAspect="1"/>
          </p:cNvPicPr>
          <p:nvPr/>
        </p:nvPicPr>
        <p:blipFill>
          <a:blip r:embed="rId10"/>
          <a:stretch>
            <a:fillRect/>
          </a:stretch>
        </p:blipFill>
        <p:spPr>
          <a:xfrm>
            <a:off x="9567512" y="2196615"/>
            <a:ext cx="4838700" cy="800100"/>
          </a:xfrm>
          <a:prstGeom prst="rect">
            <a:avLst/>
          </a:prstGeom>
        </p:spPr>
      </p:pic>
      <p:pic>
        <p:nvPicPr>
          <p:cNvPr id="12" name="Picture 11">
            <a:extLst>
              <a:ext uri="{FF2B5EF4-FFF2-40B4-BE49-F238E27FC236}">
                <a16:creationId xmlns:a16="http://schemas.microsoft.com/office/drawing/2014/main" id="{CBEB1162-48D6-4991-9DF4-F05402FA507B}"/>
              </a:ext>
            </a:extLst>
          </p:cNvPr>
          <p:cNvPicPr>
            <a:picLocks noChangeAspect="1"/>
          </p:cNvPicPr>
          <p:nvPr/>
        </p:nvPicPr>
        <p:blipFill>
          <a:blip r:embed="rId11"/>
          <a:stretch>
            <a:fillRect/>
          </a:stretch>
        </p:blipFill>
        <p:spPr>
          <a:xfrm>
            <a:off x="10833942" y="2413714"/>
            <a:ext cx="6057900" cy="771525"/>
          </a:xfrm>
          <a:prstGeom prst="rect">
            <a:avLst/>
          </a:prstGeom>
        </p:spPr>
      </p:pic>
      <p:pic>
        <p:nvPicPr>
          <p:cNvPr id="6" name="Picture 5">
            <a:extLst>
              <a:ext uri="{FF2B5EF4-FFF2-40B4-BE49-F238E27FC236}">
                <a16:creationId xmlns:a16="http://schemas.microsoft.com/office/drawing/2014/main" id="{5639B6D0-AB43-4E39-8693-DB40744A2AC4}"/>
              </a:ext>
            </a:extLst>
          </p:cNvPr>
          <p:cNvPicPr>
            <a:picLocks noChangeAspect="1"/>
          </p:cNvPicPr>
          <p:nvPr/>
        </p:nvPicPr>
        <p:blipFill>
          <a:blip r:embed="rId12"/>
          <a:stretch>
            <a:fillRect/>
          </a:stretch>
        </p:blipFill>
        <p:spPr>
          <a:xfrm>
            <a:off x="9497448" y="7125772"/>
            <a:ext cx="6314171" cy="2168008"/>
          </a:xfrm>
          <a:prstGeom prst="rect">
            <a:avLst/>
          </a:prstGeom>
        </p:spPr>
      </p:pic>
      <p:grpSp>
        <p:nvGrpSpPr>
          <p:cNvPr id="9" name="Group 8">
            <a:extLst>
              <a:ext uri="{FF2B5EF4-FFF2-40B4-BE49-F238E27FC236}">
                <a16:creationId xmlns:a16="http://schemas.microsoft.com/office/drawing/2014/main" id="{8F54E9A8-1FD0-4597-9BD8-9B641E016EF9}"/>
              </a:ext>
            </a:extLst>
          </p:cNvPr>
          <p:cNvGrpSpPr/>
          <p:nvPr/>
        </p:nvGrpSpPr>
        <p:grpSpPr>
          <a:xfrm>
            <a:off x="340303" y="4522951"/>
            <a:ext cx="5619750" cy="2093932"/>
            <a:chOff x="695325" y="1905694"/>
            <a:chExt cx="5619750" cy="2093932"/>
          </a:xfrm>
          <a:effectLst>
            <a:outerShdw blurRad="50800" dist="38100" dir="2700000" algn="tl" rotWithShape="0">
              <a:prstClr val="black">
                <a:alpha val="40000"/>
              </a:prstClr>
            </a:outerShdw>
          </a:effectLst>
        </p:grpSpPr>
        <p:pic>
          <p:nvPicPr>
            <p:cNvPr id="2" name="Picture 1">
              <a:extLst>
                <a:ext uri="{FF2B5EF4-FFF2-40B4-BE49-F238E27FC236}">
                  <a16:creationId xmlns:a16="http://schemas.microsoft.com/office/drawing/2014/main" id="{B7055DE8-0C8B-4347-AF33-F392E5C3EE95}"/>
                </a:ext>
              </a:extLst>
            </p:cNvPr>
            <p:cNvPicPr>
              <a:picLocks noChangeAspect="1"/>
            </p:cNvPicPr>
            <p:nvPr/>
          </p:nvPicPr>
          <p:blipFill>
            <a:blip r:embed="rId13"/>
            <a:stretch>
              <a:fillRect/>
            </a:stretch>
          </p:blipFill>
          <p:spPr>
            <a:xfrm>
              <a:off x="695325" y="1905694"/>
              <a:ext cx="5619750" cy="476250"/>
            </a:xfrm>
            <a:prstGeom prst="rect">
              <a:avLst/>
            </a:prstGeom>
          </p:spPr>
        </p:pic>
        <p:pic>
          <p:nvPicPr>
            <p:cNvPr id="3" name="Picture 2">
              <a:extLst>
                <a:ext uri="{FF2B5EF4-FFF2-40B4-BE49-F238E27FC236}">
                  <a16:creationId xmlns:a16="http://schemas.microsoft.com/office/drawing/2014/main" id="{E15A94D5-724B-4979-BBE7-D54E7878DE32}"/>
                </a:ext>
              </a:extLst>
            </p:cNvPr>
            <p:cNvPicPr>
              <a:picLocks noChangeAspect="1"/>
            </p:cNvPicPr>
            <p:nvPr/>
          </p:nvPicPr>
          <p:blipFill>
            <a:blip r:embed="rId14"/>
            <a:stretch>
              <a:fillRect/>
            </a:stretch>
          </p:blipFill>
          <p:spPr>
            <a:xfrm>
              <a:off x="695325" y="2370851"/>
              <a:ext cx="5505450" cy="1628775"/>
            </a:xfrm>
            <a:prstGeom prst="rect">
              <a:avLst/>
            </a:prstGeom>
          </p:spPr>
        </p:pic>
      </p:grpSp>
      <p:grpSp>
        <p:nvGrpSpPr>
          <p:cNvPr id="16" name="Group 15">
            <a:extLst>
              <a:ext uri="{FF2B5EF4-FFF2-40B4-BE49-F238E27FC236}">
                <a16:creationId xmlns:a16="http://schemas.microsoft.com/office/drawing/2014/main" id="{4256DB2C-9026-4398-BE40-B01416BCDED4}"/>
              </a:ext>
            </a:extLst>
          </p:cNvPr>
          <p:cNvGrpSpPr/>
          <p:nvPr/>
        </p:nvGrpSpPr>
        <p:grpSpPr>
          <a:xfrm>
            <a:off x="86303" y="1474253"/>
            <a:ext cx="5955542" cy="2833054"/>
            <a:chOff x="278342" y="1703742"/>
            <a:chExt cx="5955542" cy="2833054"/>
          </a:xfrm>
          <a:effectLst>
            <a:outerShdw blurRad="50800" dist="38100" dir="2700000" algn="tl" rotWithShape="0">
              <a:prstClr val="black">
                <a:alpha val="40000"/>
              </a:prstClr>
            </a:outerShdw>
          </a:effectLst>
        </p:grpSpPr>
        <p:pic>
          <p:nvPicPr>
            <p:cNvPr id="13" name="Picture 12">
              <a:extLst>
                <a:ext uri="{FF2B5EF4-FFF2-40B4-BE49-F238E27FC236}">
                  <a16:creationId xmlns:a16="http://schemas.microsoft.com/office/drawing/2014/main" id="{D8663DF4-9054-46D0-B44A-B43F009FA704}"/>
                </a:ext>
              </a:extLst>
            </p:cNvPr>
            <p:cNvPicPr>
              <a:picLocks noChangeAspect="1"/>
            </p:cNvPicPr>
            <p:nvPr/>
          </p:nvPicPr>
          <p:blipFill>
            <a:blip r:embed="rId15"/>
            <a:stretch>
              <a:fillRect/>
            </a:stretch>
          </p:blipFill>
          <p:spPr>
            <a:xfrm>
              <a:off x="305859" y="1703742"/>
              <a:ext cx="5924550" cy="476250"/>
            </a:xfrm>
            <a:prstGeom prst="rect">
              <a:avLst/>
            </a:prstGeom>
            <a:ln w="15875">
              <a:noFill/>
            </a:ln>
          </p:spPr>
        </p:pic>
        <p:pic>
          <p:nvPicPr>
            <p:cNvPr id="14" name="Picture 13">
              <a:extLst>
                <a:ext uri="{FF2B5EF4-FFF2-40B4-BE49-F238E27FC236}">
                  <a16:creationId xmlns:a16="http://schemas.microsoft.com/office/drawing/2014/main" id="{B0C1C076-3088-43FB-BF07-63B7D7F8100B}"/>
                </a:ext>
              </a:extLst>
            </p:cNvPr>
            <p:cNvPicPr>
              <a:picLocks noChangeAspect="1"/>
            </p:cNvPicPr>
            <p:nvPr/>
          </p:nvPicPr>
          <p:blipFill>
            <a:blip r:embed="rId16"/>
            <a:stretch>
              <a:fillRect/>
            </a:stretch>
          </p:blipFill>
          <p:spPr>
            <a:xfrm>
              <a:off x="278342" y="2154591"/>
              <a:ext cx="5943600" cy="447675"/>
            </a:xfrm>
            <a:prstGeom prst="rect">
              <a:avLst/>
            </a:prstGeom>
            <a:ln w="15875">
              <a:noFill/>
            </a:ln>
          </p:spPr>
        </p:pic>
        <p:pic>
          <p:nvPicPr>
            <p:cNvPr id="15" name="Picture 14">
              <a:extLst>
                <a:ext uri="{FF2B5EF4-FFF2-40B4-BE49-F238E27FC236}">
                  <a16:creationId xmlns:a16="http://schemas.microsoft.com/office/drawing/2014/main" id="{6E92DCF1-9C5B-4B58-B077-1842A2A0E1DF}"/>
                </a:ext>
              </a:extLst>
            </p:cNvPr>
            <p:cNvPicPr>
              <a:picLocks noChangeAspect="1"/>
            </p:cNvPicPr>
            <p:nvPr/>
          </p:nvPicPr>
          <p:blipFill>
            <a:blip r:embed="rId17"/>
            <a:stretch>
              <a:fillRect/>
            </a:stretch>
          </p:blipFill>
          <p:spPr>
            <a:xfrm>
              <a:off x="299809" y="2584171"/>
              <a:ext cx="5934075" cy="1952625"/>
            </a:xfrm>
            <a:prstGeom prst="rect">
              <a:avLst/>
            </a:prstGeom>
            <a:ln w="15875">
              <a:noFill/>
            </a:ln>
          </p:spPr>
        </p:pic>
      </p:grpSp>
      <p:sp>
        <p:nvSpPr>
          <p:cNvPr id="17" name="TextBox 16">
            <a:extLst>
              <a:ext uri="{FF2B5EF4-FFF2-40B4-BE49-F238E27FC236}">
                <a16:creationId xmlns:a16="http://schemas.microsoft.com/office/drawing/2014/main" id="{3B4148E9-79C5-450C-8628-CAFE970EB693}"/>
              </a:ext>
            </a:extLst>
          </p:cNvPr>
          <p:cNvSpPr txBox="1"/>
          <p:nvPr/>
        </p:nvSpPr>
        <p:spPr>
          <a:xfrm>
            <a:off x="5960053" y="5146322"/>
            <a:ext cx="3183947" cy="1323439"/>
          </a:xfrm>
          <a:prstGeom prst="rect">
            <a:avLst/>
          </a:prstGeom>
          <a:noFill/>
        </p:spPr>
        <p:txBody>
          <a:bodyPr wrap="square" rtlCol="0">
            <a:spAutoFit/>
          </a:bodyPr>
          <a:lstStyle/>
          <a:p>
            <a:r>
              <a:rPr lang="en-AU" sz="1600" b="0" dirty="0">
                <a:latin typeface="+mn-lt"/>
                <a:cs typeface="Times New Roman" panose="02020603050405020304" pitchFamily="18" charset="0"/>
              </a:rPr>
              <a:t>The </a:t>
            </a:r>
            <a:r>
              <a:rPr lang="en-GB" sz="1600" dirty="0">
                <a:solidFill>
                  <a:srgbClr val="C00000"/>
                </a:solidFill>
                <a:latin typeface="+mn-lt"/>
              </a:rPr>
              <a:t>DANCER</a:t>
            </a:r>
            <a:r>
              <a:rPr lang="en-AU" sz="1600" b="0" dirty="0">
                <a:latin typeface="+mn-lt"/>
              </a:rPr>
              <a:t> Building System is based on seasoned softwood (Stress Grade F7, Strength Group SD6, Joint Group JD4), which is shown highlighted.</a:t>
            </a:r>
          </a:p>
        </p:txBody>
      </p:sp>
      <p:sp>
        <p:nvSpPr>
          <p:cNvPr id="18" name="Rectangle 17">
            <a:extLst>
              <a:ext uri="{FF2B5EF4-FFF2-40B4-BE49-F238E27FC236}">
                <a16:creationId xmlns:a16="http://schemas.microsoft.com/office/drawing/2014/main" id="{0F540651-06F3-4A97-9486-598298FAE3A0}"/>
              </a:ext>
            </a:extLst>
          </p:cNvPr>
          <p:cNvSpPr/>
          <p:nvPr/>
        </p:nvSpPr>
        <p:spPr bwMode="auto">
          <a:xfrm>
            <a:off x="340303" y="5828306"/>
            <a:ext cx="5505450" cy="373710"/>
          </a:xfrm>
          <a:prstGeom prst="rect">
            <a:avLst/>
          </a:prstGeom>
          <a:solidFill>
            <a:srgbClr val="C00000">
              <a:alpha val="8000"/>
            </a:srgb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1" i="0" u="none" strike="noStrike" cap="none" normalizeH="0" baseline="0">
              <a:ln>
                <a:noFill/>
              </a:ln>
              <a:solidFill>
                <a:schemeClr val="tx1"/>
              </a:solidFill>
              <a:effectLst/>
              <a:latin typeface="Arial" charset="0"/>
            </a:endParaRPr>
          </a:p>
        </p:txBody>
      </p:sp>
      <p:pic>
        <p:nvPicPr>
          <p:cNvPr id="20" name="00-5-2 5 Timber properies">
            <a:hlinkClick r:id="" action="ppaction://media"/>
            <a:extLst>
              <a:ext uri="{FF2B5EF4-FFF2-40B4-BE49-F238E27FC236}">
                <a16:creationId xmlns:a16="http://schemas.microsoft.com/office/drawing/2014/main" id="{DD8B2CBA-851E-4715-A96C-BC2DEFF4F8E6}"/>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737600" y="185039"/>
            <a:ext cx="406400" cy="406400"/>
          </a:xfrm>
          <a:prstGeom prst="rect">
            <a:avLst/>
          </a:prstGeom>
        </p:spPr>
      </p:pic>
    </p:spTree>
    <p:extLst>
      <p:ext uri="{BB962C8B-B14F-4D97-AF65-F5344CB8AC3E}">
        <p14:creationId xmlns:p14="http://schemas.microsoft.com/office/powerpoint/2010/main" val="2687689243"/>
      </p:ext>
    </p:extLst>
  </p:cSld>
  <p:clrMapOvr>
    <a:masterClrMapping/>
  </p:clrMapOvr>
  <p:transition advTm="54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2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Straight Arrow Connector 12"/>
          <p:cNvCxnSpPr>
            <a:cxnSpLocks noChangeShapeType="1"/>
          </p:cNvCxnSpPr>
          <p:nvPr/>
        </p:nvCxnSpPr>
        <p:spPr bwMode="auto">
          <a:xfrm flipV="1">
            <a:off x="22498050" y="32034163"/>
            <a:ext cx="500063" cy="233362"/>
          </a:xfrm>
          <a:prstGeom prst="straightConnector1">
            <a:avLst/>
          </a:prstGeom>
          <a:noFill/>
          <a:ln w="25400" algn="ctr">
            <a:solidFill>
              <a:srgbClr val="FF0000"/>
            </a:solidFill>
            <a:round/>
            <a:headEnd/>
            <a:tailEnd type="arrow" w="med" len="med"/>
          </a:ln>
        </p:spPr>
      </p:cxnSp>
      <p:cxnSp>
        <p:nvCxnSpPr>
          <p:cNvPr id="2051" name="Straight Arrow Connector 13"/>
          <p:cNvCxnSpPr>
            <a:cxnSpLocks noChangeShapeType="1"/>
          </p:cNvCxnSpPr>
          <p:nvPr/>
        </p:nvCxnSpPr>
        <p:spPr bwMode="auto">
          <a:xfrm rot="16200000" flipV="1">
            <a:off x="24222076" y="32691387"/>
            <a:ext cx="393700" cy="238125"/>
          </a:xfrm>
          <a:prstGeom prst="straightConnector1">
            <a:avLst/>
          </a:prstGeom>
          <a:noFill/>
          <a:ln w="25400" algn="ctr">
            <a:solidFill>
              <a:srgbClr val="FF0000"/>
            </a:solidFill>
            <a:round/>
            <a:headEnd/>
            <a:tailEnd type="arrow" w="med" len="med"/>
          </a:ln>
        </p:spPr>
      </p:cxnSp>
      <p:cxnSp>
        <p:nvCxnSpPr>
          <p:cNvPr id="2052" name="Straight Arrow Connector 14"/>
          <p:cNvCxnSpPr>
            <a:cxnSpLocks noChangeShapeType="1"/>
          </p:cNvCxnSpPr>
          <p:nvPr/>
        </p:nvCxnSpPr>
        <p:spPr bwMode="auto">
          <a:xfrm rot="16200000" flipH="1">
            <a:off x="23748206" y="31168182"/>
            <a:ext cx="554037" cy="0"/>
          </a:xfrm>
          <a:prstGeom prst="straightConnector1">
            <a:avLst/>
          </a:prstGeom>
          <a:noFill/>
          <a:ln w="25400" algn="ctr">
            <a:solidFill>
              <a:srgbClr val="FF0000"/>
            </a:solidFill>
            <a:round/>
            <a:headEnd/>
            <a:tailEnd type="arrow" w="med" len="med"/>
          </a:ln>
        </p:spPr>
      </p:cxnSp>
      <p:cxnSp>
        <p:nvCxnSpPr>
          <p:cNvPr id="2053" name="Straight Connector 15"/>
          <p:cNvCxnSpPr>
            <a:cxnSpLocks noChangeShapeType="1"/>
          </p:cNvCxnSpPr>
          <p:nvPr/>
        </p:nvCxnSpPr>
        <p:spPr bwMode="auto">
          <a:xfrm rot="5400000">
            <a:off x="22729825" y="32529463"/>
            <a:ext cx="1962150" cy="0"/>
          </a:xfrm>
          <a:prstGeom prst="line">
            <a:avLst/>
          </a:prstGeom>
          <a:noFill/>
          <a:ln w="25400" algn="ctr">
            <a:solidFill>
              <a:srgbClr val="404040"/>
            </a:solidFill>
            <a:prstDash val="lgDash"/>
            <a:round/>
            <a:headEnd/>
            <a:tailEnd/>
          </a:ln>
        </p:spPr>
      </p:cxnSp>
      <p:cxnSp>
        <p:nvCxnSpPr>
          <p:cNvPr id="2054" name="Straight Connector 16"/>
          <p:cNvCxnSpPr>
            <a:cxnSpLocks noChangeShapeType="1"/>
          </p:cNvCxnSpPr>
          <p:nvPr/>
        </p:nvCxnSpPr>
        <p:spPr bwMode="auto">
          <a:xfrm rot="5400000">
            <a:off x="23571993" y="31590457"/>
            <a:ext cx="277813" cy="0"/>
          </a:xfrm>
          <a:prstGeom prst="line">
            <a:avLst/>
          </a:prstGeom>
          <a:noFill/>
          <a:ln w="25400" algn="ctr">
            <a:solidFill>
              <a:srgbClr val="000000"/>
            </a:solidFill>
            <a:round/>
            <a:headEnd/>
            <a:tailEnd/>
          </a:ln>
        </p:spPr>
      </p:cxnSp>
      <p:cxnSp>
        <p:nvCxnSpPr>
          <p:cNvPr id="2055" name="Straight Connector 17"/>
          <p:cNvCxnSpPr>
            <a:cxnSpLocks noChangeShapeType="1"/>
          </p:cNvCxnSpPr>
          <p:nvPr/>
        </p:nvCxnSpPr>
        <p:spPr bwMode="auto">
          <a:xfrm rot="5400000">
            <a:off x="22217063" y="32773938"/>
            <a:ext cx="1962150" cy="0"/>
          </a:xfrm>
          <a:prstGeom prst="line">
            <a:avLst/>
          </a:prstGeom>
          <a:noFill/>
          <a:ln w="25400" algn="ctr">
            <a:solidFill>
              <a:srgbClr val="404040"/>
            </a:solidFill>
            <a:prstDash val="lgDash"/>
            <a:round/>
            <a:headEnd/>
            <a:tailEnd/>
          </a:ln>
        </p:spPr>
      </p:cxnSp>
      <p:cxnSp>
        <p:nvCxnSpPr>
          <p:cNvPr id="2056" name="Straight Connector 18"/>
          <p:cNvCxnSpPr>
            <a:cxnSpLocks noChangeShapeType="1"/>
          </p:cNvCxnSpPr>
          <p:nvPr/>
        </p:nvCxnSpPr>
        <p:spPr bwMode="auto">
          <a:xfrm rot="5400000">
            <a:off x="23060025" y="31835726"/>
            <a:ext cx="276225" cy="0"/>
          </a:xfrm>
          <a:prstGeom prst="line">
            <a:avLst/>
          </a:prstGeom>
          <a:noFill/>
          <a:ln w="25400" algn="ctr">
            <a:solidFill>
              <a:srgbClr val="000000"/>
            </a:solidFill>
            <a:round/>
            <a:headEnd/>
            <a:tailEnd/>
          </a:ln>
        </p:spPr>
      </p:cxnSp>
      <p:cxnSp>
        <p:nvCxnSpPr>
          <p:cNvPr id="2057" name="Straight Connector 19"/>
          <p:cNvCxnSpPr>
            <a:cxnSpLocks noChangeShapeType="1"/>
          </p:cNvCxnSpPr>
          <p:nvPr/>
        </p:nvCxnSpPr>
        <p:spPr bwMode="auto">
          <a:xfrm rot="5400000">
            <a:off x="23795038" y="31984950"/>
            <a:ext cx="1962150" cy="0"/>
          </a:xfrm>
          <a:prstGeom prst="line">
            <a:avLst/>
          </a:prstGeom>
          <a:noFill/>
          <a:ln w="25400" algn="ctr">
            <a:solidFill>
              <a:srgbClr val="404040"/>
            </a:solidFill>
            <a:prstDash val="lgDash"/>
            <a:round/>
            <a:headEnd/>
            <a:tailEnd/>
          </a:ln>
        </p:spPr>
      </p:cxnSp>
      <p:cxnSp>
        <p:nvCxnSpPr>
          <p:cNvPr id="2058" name="Straight Connector 20"/>
          <p:cNvCxnSpPr>
            <a:cxnSpLocks noChangeShapeType="1"/>
          </p:cNvCxnSpPr>
          <p:nvPr/>
        </p:nvCxnSpPr>
        <p:spPr bwMode="auto">
          <a:xfrm rot="5400000">
            <a:off x="24638000" y="31046738"/>
            <a:ext cx="276225" cy="0"/>
          </a:xfrm>
          <a:prstGeom prst="line">
            <a:avLst/>
          </a:prstGeom>
          <a:noFill/>
          <a:ln w="25400" algn="ctr">
            <a:solidFill>
              <a:srgbClr val="000000"/>
            </a:solidFill>
            <a:round/>
            <a:headEnd/>
            <a:tailEnd/>
          </a:ln>
        </p:spPr>
      </p:cxnSp>
      <p:cxnSp>
        <p:nvCxnSpPr>
          <p:cNvPr id="2059" name="Straight Connector 21"/>
          <p:cNvCxnSpPr>
            <a:cxnSpLocks noChangeShapeType="1"/>
          </p:cNvCxnSpPr>
          <p:nvPr/>
        </p:nvCxnSpPr>
        <p:spPr bwMode="auto">
          <a:xfrm rot="5400000">
            <a:off x="24307800" y="31740475"/>
            <a:ext cx="1962150" cy="0"/>
          </a:xfrm>
          <a:prstGeom prst="line">
            <a:avLst/>
          </a:prstGeom>
          <a:noFill/>
          <a:ln w="25400" algn="ctr">
            <a:solidFill>
              <a:srgbClr val="404040"/>
            </a:solidFill>
            <a:prstDash val="lgDash"/>
            <a:round/>
            <a:headEnd/>
            <a:tailEnd/>
          </a:ln>
        </p:spPr>
      </p:cxnSp>
      <p:cxnSp>
        <p:nvCxnSpPr>
          <p:cNvPr id="2060" name="Straight Connector 22"/>
          <p:cNvCxnSpPr>
            <a:cxnSpLocks noChangeShapeType="1"/>
          </p:cNvCxnSpPr>
          <p:nvPr/>
        </p:nvCxnSpPr>
        <p:spPr bwMode="auto">
          <a:xfrm rot="5400000">
            <a:off x="25150762" y="30802263"/>
            <a:ext cx="276225" cy="0"/>
          </a:xfrm>
          <a:prstGeom prst="line">
            <a:avLst/>
          </a:prstGeom>
          <a:noFill/>
          <a:ln w="25400" algn="ctr">
            <a:solidFill>
              <a:srgbClr val="000000"/>
            </a:solidFill>
            <a:round/>
            <a:headEnd/>
            <a:tailEnd/>
          </a:ln>
        </p:spPr>
      </p:cxnSp>
      <p:sp>
        <p:nvSpPr>
          <p:cNvPr id="24" name="Cube 23"/>
          <p:cNvSpPr/>
          <p:nvPr/>
        </p:nvSpPr>
        <p:spPr bwMode="auto">
          <a:xfrm>
            <a:off x="24832558" y="32762122"/>
            <a:ext cx="4667193" cy="546414"/>
          </a:xfrm>
          <a:prstGeom prst="cube">
            <a:avLst>
              <a:gd name="adj" fmla="val 32012"/>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25" name="Straight Connector 24"/>
          <p:cNvCxnSpPr>
            <a:cxnSpLocks noChangeShapeType="1"/>
          </p:cNvCxnSpPr>
          <p:nvPr/>
        </p:nvCxnSpPr>
        <p:spPr bwMode="auto">
          <a:xfrm flipV="1">
            <a:off x="25815925" y="32373888"/>
            <a:ext cx="2360613" cy="1125537"/>
          </a:xfrm>
          <a:prstGeom prst="line">
            <a:avLst/>
          </a:prstGeom>
          <a:solidFill>
            <a:schemeClr val="bg1">
              <a:lumMod val="65000"/>
            </a:schemeClr>
          </a:solidFill>
          <a:ln w="25400" algn="ctr">
            <a:solidFill>
              <a:schemeClr val="tx1"/>
            </a:solidFill>
            <a:prstDash val="lgDash"/>
            <a:round/>
            <a:headEnd/>
            <a:tailEnd/>
          </a:ln>
        </p:spPr>
      </p:cxnSp>
      <p:cxnSp>
        <p:nvCxnSpPr>
          <p:cNvPr id="26" name="Straight Connector 25"/>
          <p:cNvCxnSpPr>
            <a:cxnSpLocks noChangeShapeType="1"/>
          </p:cNvCxnSpPr>
          <p:nvPr/>
        </p:nvCxnSpPr>
        <p:spPr bwMode="auto">
          <a:xfrm flipV="1">
            <a:off x="25812750" y="32632650"/>
            <a:ext cx="2373313" cy="1141413"/>
          </a:xfrm>
          <a:prstGeom prst="line">
            <a:avLst/>
          </a:prstGeom>
          <a:solidFill>
            <a:schemeClr val="bg1">
              <a:lumMod val="65000"/>
            </a:schemeClr>
          </a:solidFill>
          <a:ln w="25400" algn="ctr">
            <a:solidFill>
              <a:schemeClr val="tx1"/>
            </a:solidFill>
            <a:prstDash val="lgDash"/>
            <a:round/>
            <a:headEnd/>
            <a:tailEnd/>
          </a:ln>
        </p:spPr>
      </p:cxnSp>
      <p:cxnSp>
        <p:nvCxnSpPr>
          <p:cNvPr id="27" name="Straight Arrow Connector 26"/>
          <p:cNvCxnSpPr>
            <a:cxnSpLocks noChangeShapeType="1"/>
          </p:cNvCxnSpPr>
          <p:nvPr/>
        </p:nvCxnSpPr>
        <p:spPr bwMode="auto">
          <a:xfrm flipV="1">
            <a:off x="25404763" y="33686750"/>
            <a:ext cx="438150" cy="217488"/>
          </a:xfrm>
          <a:prstGeom prst="straightConnector1">
            <a:avLst/>
          </a:prstGeom>
          <a:solidFill>
            <a:schemeClr val="bg1">
              <a:lumMod val="65000"/>
            </a:schemeClr>
          </a:solidFill>
          <a:ln w="25400" algn="ctr">
            <a:solidFill>
              <a:srgbClr val="FF0000"/>
            </a:solidFill>
            <a:round/>
            <a:headEnd/>
            <a:tailEnd type="arrow" w="med" len="med"/>
          </a:ln>
        </p:spPr>
      </p:cxnSp>
      <p:cxnSp>
        <p:nvCxnSpPr>
          <p:cNvPr id="28" name="Straight Arrow Connector 27"/>
          <p:cNvCxnSpPr>
            <a:cxnSpLocks noChangeShapeType="1"/>
          </p:cNvCxnSpPr>
          <p:nvPr/>
        </p:nvCxnSpPr>
        <p:spPr bwMode="auto">
          <a:xfrm rot="16200000" flipV="1">
            <a:off x="27185145" y="33073181"/>
            <a:ext cx="258762" cy="352425"/>
          </a:xfrm>
          <a:prstGeom prst="straightConnector1">
            <a:avLst/>
          </a:prstGeom>
          <a:solidFill>
            <a:schemeClr val="bg1">
              <a:lumMod val="65000"/>
            </a:schemeClr>
          </a:solidFill>
          <a:ln w="25400" algn="ctr">
            <a:solidFill>
              <a:srgbClr val="FF0000"/>
            </a:solidFill>
            <a:round/>
            <a:headEnd/>
            <a:tailEnd type="arrow" w="med" len="med"/>
          </a:ln>
        </p:spPr>
      </p:cxnSp>
      <p:cxnSp>
        <p:nvCxnSpPr>
          <p:cNvPr id="29" name="Straight Arrow Connector 28"/>
          <p:cNvCxnSpPr>
            <a:cxnSpLocks noChangeShapeType="1"/>
          </p:cNvCxnSpPr>
          <p:nvPr/>
        </p:nvCxnSpPr>
        <p:spPr bwMode="auto">
          <a:xfrm rot="5400000">
            <a:off x="26745407" y="32593756"/>
            <a:ext cx="566738" cy="9525"/>
          </a:xfrm>
          <a:prstGeom prst="straightConnector1">
            <a:avLst/>
          </a:prstGeom>
          <a:solidFill>
            <a:schemeClr val="bg1">
              <a:lumMod val="65000"/>
            </a:schemeClr>
          </a:solidFill>
          <a:ln w="25400" algn="ctr">
            <a:solidFill>
              <a:srgbClr val="FF0000"/>
            </a:solidFill>
            <a:round/>
            <a:headEnd/>
            <a:tailEnd type="arrow" w="med" len="med"/>
          </a:ln>
        </p:spPr>
      </p:cxnSp>
      <p:cxnSp>
        <p:nvCxnSpPr>
          <p:cNvPr id="39" name="Straight Arrow Connector 38"/>
          <p:cNvCxnSpPr>
            <a:cxnSpLocks noChangeShapeType="1"/>
          </p:cNvCxnSpPr>
          <p:nvPr/>
        </p:nvCxnSpPr>
        <p:spPr bwMode="auto">
          <a:xfrm flipV="1">
            <a:off x="22572663" y="34823400"/>
            <a:ext cx="415925" cy="182563"/>
          </a:xfrm>
          <a:prstGeom prst="straightConnector1">
            <a:avLst/>
          </a:prstGeom>
          <a:solidFill>
            <a:schemeClr val="bg2">
              <a:lumMod val="50000"/>
            </a:schemeClr>
          </a:solidFill>
          <a:ln w="25400" algn="ctr">
            <a:solidFill>
              <a:srgbClr val="FF0000"/>
            </a:solidFill>
            <a:round/>
            <a:headEnd/>
            <a:tailEnd type="arrow" w="med" len="med"/>
          </a:ln>
        </p:spPr>
      </p:cxnSp>
      <p:cxnSp>
        <p:nvCxnSpPr>
          <p:cNvPr id="40" name="Straight Arrow Connector 39"/>
          <p:cNvCxnSpPr>
            <a:cxnSpLocks noChangeShapeType="1"/>
          </p:cNvCxnSpPr>
          <p:nvPr/>
        </p:nvCxnSpPr>
        <p:spPr bwMode="auto">
          <a:xfrm rot="16200000" flipV="1">
            <a:off x="24210169" y="35436969"/>
            <a:ext cx="385763" cy="238125"/>
          </a:xfrm>
          <a:prstGeom prst="straightConnector1">
            <a:avLst/>
          </a:prstGeom>
          <a:solidFill>
            <a:schemeClr val="bg2">
              <a:lumMod val="50000"/>
            </a:schemeClr>
          </a:solidFill>
          <a:ln w="25400" algn="ctr">
            <a:solidFill>
              <a:srgbClr val="FF0000"/>
            </a:solidFill>
            <a:round/>
            <a:headEnd/>
            <a:tailEnd type="arrow" w="med" len="med"/>
          </a:ln>
        </p:spPr>
      </p:cxnSp>
      <p:cxnSp>
        <p:nvCxnSpPr>
          <p:cNvPr id="41" name="Straight Arrow Connector 40"/>
          <p:cNvCxnSpPr>
            <a:cxnSpLocks noChangeShapeType="1"/>
          </p:cNvCxnSpPr>
          <p:nvPr/>
        </p:nvCxnSpPr>
        <p:spPr bwMode="auto">
          <a:xfrm rot="16200000" flipH="1">
            <a:off x="23735507" y="33951069"/>
            <a:ext cx="544512" cy="0"/>
          </a:xfrm>
          <a:prstGeom prst="straightConnector1">
            <a:avLst/>
          </a:prstGeom>
          <a:solidFill>
            <a:schemeClr val="bg2">
              <a:lumMod val="50000"/>
            </a:schemeClr>
          </a:solidFill>
          <a:ln w="25400" algn="ctr">
            <a:solidFill>
              <a:srgbClr val="FF0000"/>
            </a:solidFill>
            <a:round/>
            <a:headEnd/>
            <a:tailEnd type="arrow" w="med" len="med"/>
          </a:ln>
        </p:spPr>
      </p:cxnSp>
      <p:cxnSp>
        <p:nvCxnSpPr>
          <p:cNvPr id="42" name="Straight Connector 41"/>
          <p:cNvCxnSpPr>
            <a:cxnSpLocks noChangeShapeType="1"/>
          </p:cNvCxnSpPr>
          <p:nvPr/>
        </p:nvCxnSpPr>
        <p:spPr bwMode="auto">
          <a:xfrm flipV="1">
            <a:off x="22988588" y="34189988"/>
            <a:ext cx="2290762" cy="1084262"/>
          </a:xfrm>
          <a:prstGeom prst="line">
            <a:avLst/>
          </a:prstGeom>
          <a:solidFill>
            <a:schemeClr val="bg2">
              <a:lumMod val="50000"/>
            </a:schemeClr>
          </a:solidFill>
          <a:ln w="25400" algn="ctr">
            <a:solidFill>
              <a:srgbClr val="404040"/>
            </a:solidFill>
            <a:prstDash val="lgDash"/>
            <a:round/>
            <a:headEnd/>
            <a:tailEnd/>
          </a:ln>
        </p:spPr>
      </p:cxnSp>
      <p:cxnSp>
        <p:nvCxnSpPr>
          <p:cNvPr id="43" name="Straight Connector 42"/>
          <p:cNvCxnSpPr>
            <a:cxnSpLocks noChangeShapeType="1"/>
          </p:cNvCxnSpPr>
          <p:nvPr/>
        </p:nvCxnSpPr>
        <p:spPr bwMode="auto">
          <a:xfrm rot="10800000" flipV="1">
            <a:off x="22769513" y="35234563"/>
            <a:ext cx="304800" cy="158750"/>
          </a:xfrm>
          <a:prstGeom prst="line">
            <a:avLst/>
          </a:prstGeom>
          <a:solidFill>
            <a:schemeClr val="bg2">
              <a:lumMod val="50000"/>
            </a:schemeClr>
          </a:solidFill>
          <a:ln w="25400" algn="ctr">
            <a:solidFill>
              <a:srgbClr val="000000"/>
            </a:solidFill>
            <a:round/>
            <a:headEnd/>
            <a:tailEnd/>
          </a:ln>
        </p:spPr>
      </p:cxnSp>
      <p:cxnSp>
        <p:nvCxnSpPr>
          <p:cNvPr id="44" name="Straight Connector 43"/>
          <p:cNvCxnSpPr>
            <a:cxnSpLocks noChangeShapeType="1"/>
          </p:cNvCxnSpPr>
          <p:nvPr/>
        </p:nvCxnSpPr>
        <p:spPr bwMode="auto">
          <a:xfrm flipV="1">
            <a:off x="23007638" y="33891538"/>
            <a:ext cx="2325687" cy="1074737"/>
          </a:xfrm>
          <a:prstGeom prst="line">
            <a:avLst/>
          </a:prstGeom>
          <a:solidFill>
            <a:schemeClr val="bg2">
              <a:lumMod val="50000"/>
            </a:schemeClr>
          </a:solidFill>
          <a:ln w="25400" algn="ctr">
            <a:solidFill>
              <a:srgbClr val="404040"/>
            </a:solidFill>
            <a:prstDash val="lgDash"/>
            <a:round/>
            <a:headEnd/>
            <a:tailEnd/>
          </a:ln>
        </p:spPr>
      </p:cxnSp>
      <p:cxnSp>
        <p:nvCxnSpPr>
          <p:cNvPr id="45" name="Straight Connector 44"/>
          <p:cNvCxnSpPr>
            <a:cxnSpLocks noChangeShapeType="1"/>
          </p:cNvCxnSpPr>
          <p:nvPr/>
        </p:nvCxnSpPr>
        <p:spPr bwMode="auto">
          <a:xfrm rot="10800000" flipV="1">
            <a:off x="22788563" y="34926588"/>
            <a:ext cx="304800" cy="158750"/>
          </a:xfrm>
          <a:prstGeom prst="line">
            <a:avLst/>
          </a:prstGeom>
          <a:solidFill>
            <a:schemeClr val="bg2">
              <a:lumMod val="50000"/>
            </a:schemeClr>
          </a:solidFill>
          <a:ln w="25400" algn="ctr">
            <a:solidFill>
              <a:srgbClr val="000000"/>
            </a:solidFill>
            <a:round/>
            <a:headEnd/>
            <a:tailEnd/>
          </a:ln>
        </p:spPr>
      </p:cxnSp>
      <p:cxnSp>
        <p:nvCxnSpPr>
          <p:cNvPr id="46" name="Straight Connector 45"/>
          <p:cNvCxnSpPr>
            <a:cxnSpLocks noChangeShapeType="1"/>
          </p:cNvCxnSpPr>
          <p:nvPr/>
        </p:nvCxnSpPr>
        <p:spPr bwMode="auto">
          <a:xfrm flipV="1">
            <a:off x="22998113" y="34871025"/>
            <a:ext cx="2293937" cy="1087438"/>
          </a:xfrm>
          <a:prstGeom prst="line">
            <a:avLst/>
          </a:prstGeom>
          <a:solidFill>
            <a:schemeClr val="bg2">
              <a:lumMod val="50000"/>
            </a:schemeClr>
          </a:solidFill>
          <a:ln w="25400" algn="ctr">
            <a:solidFill>
              <a:srgbClr val="404040"/>
            </a:solidFill>
            <a:prstDash val="lgDash"/>
            <a:round/>
            <a:headEnd/>
            <a:tailEnd/>
          </a:ln>
        </p:spPr>
      </p:cxnSp>
      <p:cxnSp>
        <p:nvCxnSpPr>
          <p:cNvPr id="47" name="Straight Connector 46"/>
          <p:cNvCxnSpPr>
            <a:cxnSpLocks noChangeShapeType="1"/>
          </p:cNvCxnSpPr>
          <p:nvPr/>
        </p:nvCxnSpPr>
        <p:spPr bwMode="auto">
          <a:xfrm rot="10800000" flipV="1">
            <a:off x="22779038" y="35918775"/>
            <a:ext cx="304800" cy="157163"/>
          </a:xfrm>
          <a:prstGeom prst="line">
            <a:avLst/>
          </a:prstGeom>
          <a:solidFill>
            <a:schemeClr val="bg2">
              <a:lumMod val="50000"/>
            </a:schemeClr>
          </a:solidFill>
          <a:ln w="25400" algn="ctr">
            <a:solidFill>
              <a:srgbClr val="000000"/>
            </a:solidFill>
            <a:round/>
            <a:headEnd/>
            <a:tailEnd/>
          </a:ln>
        </p:spPr>
      </p:cxnSp>
      <p:sp>
        <p:nvSpPr>
          <p:cNvPr id="48" name="Cube 47"/>
          <p:cNvSpPr/>
          <p:nvPr/>
        </p:nvSpPr>
        <p:spPr bwMode="auto">
          <a:xfrm>
            <a:off x="21859875" y="28551128"/>
            <a:ext cx="4707315" cy="2013564"/>
          </a:xfrm>
          <a:prstGeom prst="cube">
            <a:avLst>
              <a:gd name="adj" fmla="val 8448"/>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49" name="Straight Connector 48"/>
          <p:cNvCxnSpPr/>
          <p:nvPr/>
        </p:nvCxnSpPr>
        <p:spPr bwMode="auto">
          <a:xfrm rot="16200000" flipV="1">
            <a:off x="24578469" y="29375894"/>
            <a:ext cx="109538" cy="9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a:off x="24401463" y="29184600"/>
            <a:ext cx="35877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a:off x="23549769" y="29642594"/>
            <a:ext cx="528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23814088" y="28970288"/>
            <a:ext cx="857250" cy="4079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flipV="1">
            <a:off x="23823613" y="29487813"/>
            <a:ext cx="866775" cy="41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a:off x="24422100" y="29229051"/>
            <a:ext cx="517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23823613" y="29387800"/>
            <a:ext cx="752475" cy="379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4" name="Straight Arrow Connector 55"/>
          <p:cNvCxnSpPr>
            <a:cxnSpLocks noChangeShapeType="1"/>
          </p:cNvCxnSpPr>
          <p:nvPr/>
        </p:nvCxnSpPr>
        <p:spPr bwMode="auto">
          <a:xfrm flipV="1">
            <a:off x="22509163" y="29243338"/>
            <a:ext cx="463550" cy="219075"/>
          </a:xfrm>
          <a:prstGeom prst="straightConnector1">
            <a:avLst/>
          </a:prstGeom>
          <a:noFill/>
          <a:ln w="25400" algn="ctr">
            <a:solidFill>
              <a:srgbClr val="FF0000"/>
            </a:solidFill>
            <a:round/>
            <a:headEnd/>
            <a:tailEnd type="arrow" w="med" len="med"/>
          </a:ln>
        </p:spPr>
      </p:cxnSp>
      <p:cxnSp>
        <p:nvCxnSpPr>
          <p:cNvPr id="2085" name="Straight Arrow Connector 56"/>
          <p:cNvCxnSpPr>
            <a:cxnSpLocks noChangeShapeType="1"/>
          </p:cNvCxnSpPr>
          <p:nvPr/>
        </p:nvCxnSpPr>
        <p:spPr bwMode="auto">
          <a:xfrm rot="16200000" flipV="1">
            <a:off x="24196676" y="29900562"/>
            <a:ext cx="393700" cy="238125"/>
          </a:xfrm>
          <a:prstGeom prst="straightConnector1">
            <a:avLst/>
          </a:prstGeom>
          <a:noFill/>
          <a:ln w="25400" algn="ctr">
            <a:solidFill>
              <a:srgbClr val="FF0000"/>
            </a:solidFill>
            <a:round/>
            <a:headEnd/>
            <a:tailEnd type="arrow" w="med" len="med"/>
          </a:ln>
        </p:spPr>
      </p:cxnSp>
      <p:cxnSp>
        <p:nvCxnSpPr>
          <p:cNvPr id="2086" name="Straight Arrow Connector 57"/>
          <p:cNvCxnSpPr>
            <a:cxnSpLocks noChangeShapeType="1"/>
          </p:cNvCxnSpPr>
          <p:nvPr/>
        </p:nvCxnSpPr>
        <p:spPr bwMode="auto">
          <a:xfrm rot="16200000" flipH="1">
            <a:off x="23722013" y="28378150"/>
            <a:ext cx="552450" cy="0"/>
          </a:xfrm>
          <a:prstGeom prst="straightConnector1">
            <a:avLst/>
          </a:prstGeom>
          <a:noFill/>
          <a:ln w="25400" algn="ctr">
            <a:solidFill>
              <a:srgbClr val="FF0000"/>
            </a:solidFill>
            <a:round/>
            <a:headEnd/>
            <a:tailEnd type="arrow" w="med" len="med"/>
          </a:ln>
        </p:spPr>
      </p:cxnSp>
      <p:sp>
        <p:nvSpPr>
          <p:cNvPr id="64" name="Cube 63"/>
          <p:cNvSpPr/>
          <p:nvPr/>
        </p:nvSpPr>
        <p:spPr bwMode="auto">
          <a:xfrm>
            <a:off x="25838798" y="30398561"/>
            <a:ext cx="639270" cy="2032712"/>
          </a:xfrm>
          <a:prstGeom prst="cube">
            <a:avLst>
              <a:gd name="adj" fmla="val 32796"/>
            </a:avLst>
          </a:prstGeom>
          <a:solidFill>
            <a:schemeClr val="bg1">
              <a:lumMod val="65000"/>
            </a:schemeClr>
          </a:solidFill>
          <a:ln w="9525" cap="flat" cmpd="sng" algn="ctr">
            <a:solidFill>
              <a:schemeClr val="tx1">
                <a:alpha val="60000"/>
              </a:schemeClr>
            </a:solidFill>
            <a:prstDash val="solid"/>
            <a:round/>
            <a:headEnd type="none" w="med" len="med"/>
            <a:tailEnd type="none" w="med" len="med"/>
          </a:ln>
          <a:effectLst/>
          <a:scene3d>
            <a:camera prst="orthographicFront">
              <a:rot lat="20699994" lon="14400000" rev="0"/>
            </a:camera>
            <a:lightRig rig="threePt" dir="t"/>
          </a:scene3d>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endParaRPr lang="en-US" dirty="0"/>
          </a:p>
        </p:txBody>
      </p:sp>
      <p:cxnSp>
        <p:nvCxnSpPr>
          <p:cNvPr id="65" name="Straight Arrow Connector 64"/>
          <p:cNvCxnSpPr>
            <a:cxnSpLocks noChangeShapeType="1"/>
          </p:cNvCxnSpPr>
          <p:nvPr/>
        </p:nvCxnSpPr>
        <p:spPr bwMode="auto">
          <a:xfrm flipV="1">
            <a:off x="25507950" y="30640338"/>
            <a:ext cx="438150" cy="220662"/>
          </a:xfrm>
          <a:prstGeom prst="straightConnector1">
            <a:avLst/>
          </a:prstGeom>
          <a:solidFill>
            <a:schemeClr val="bg1">
              <a:lumMod val="65000"/>
            </a:schemeClr>
          </a:solidFill>
          <a:ln w="25400" algn="ctr">
            <a:solidFill>
              <a:srgbClr val="FF0000"/>
            </a:solidFill>
            <a:round/>
            <a:headEnd/>
            <a:tailEnd type="arrow" w="med" len="med"/>
          </a:ln>
        </p:spPr>
      </p:cxnSp>
      <p:cxnSp>
        <p:nvCxnSpPr>
          <p:cNvPr id="66" name="Straight Arrow Connector 65"/>
          <p:cNvCxnSpPr>
            <a:cxnSpLocks noChangeShapeType="1"/>
          </p:cNvCxnSpPr>
          <p:nvPr/>
        </p:nvCxnSpPr>
        <p:spPr bwMode="auto">
          <a:xfrm rot="16200000" flipH="1">
            <a:off x="25843707" y="29979144"/>
            <a:ext cx="563562" cy="0"/>
          </a:xfrm>
          <a:prstGeom prst="straightConnector1">
            <a:avLst/>
          </a:prstGeom>
          <a:solidFill>
            <a:schemeClr val="bg1">
              <a:lumMod val="65000"/>
            </a:schemeClr>
          </a:solidFill>
          <a:ln w="25400" algn="ctr">
            <a:solidFill>
              <a:srgbClr val="FF0000"/>
            </a:solidFill>
            <a:round/>
            <a:headEnd/>
            <a:tailEnd type="arrow" w="med" len="med"/>
          </a:ln>
        </p:spPr>
      </p:cxnSp>
      <p:cxnSp>
        <p:nvCxnSpPr>
          <p:cNvPr id="67" name="Straight Arrow Connector 66"/>
          <p:cNvCxnSpPr>
            <a:cxnSpLocks noChangeShapeType="1"/>
          </p:cNvCxnSpPr>
          <p:nvPr/>
        </p:nvCxnSpPr>
        <p:spPr bwMode="auto">
          <a:xfrm rot="16200000" flipV="1">
            <a:off x="26332657" y="31436469"/>
            <a:ext cx="401637" cy="238125"/>
          </a:xfrm>
          <a:prstGeom prst="straightConnector1">
            <a:avLst/>
          </a:prstGeom>
          <a:solidFill>
            <a:schemeClr val="bg1">
              <a:lumMod val="65000"/>
            </a:schemeClr>
          </a:solidFill>
          <a:ln w="25400" algn="ctr">
            <a:solidFill>
              <a:srgbClr val="FF0000"/>
            </a:solidFill>
            <a:round/>
            <a:headEnd/>
            <a:tailEnd type="arrow" w="med" len="med"/>
          </a:ln>
        </p:spPr>
      </p:cxnSp>
      <p:cxnSp>
        <p:nvCxnSpPr>
          <p:cNvPr id="2091" name="Straight Connector 67"/>
          <p:cNvCxnSpPr>
            <a:cxnSpLocks noChangeShapeType="1"/>
          </p:cNvCxnSpPr>
          <p:nvPr/>
        </p:nvCxnSpPr>
        <p:spPr bwMode="auto">
          <a:xfrm rot="16200000" flipV="1">
            <a:off x="25134888" y="31289625"/>
            <a:ext cx="1993900" cy="9525"/>
          </a:xfrm>
          <a:prstGeom prst="line">
            <a:avLst/>
          </a:prstGeom>
          <a:noFill/>
          <a:ln w="25400" algn="ctr">
            <a:solidFill>
              <a:srgbClr val="000000"/>
            </a:solidFill>
            <a:prstDash val="lgDash"/>
            <a:round/>
            <a:headEnd/>
            <a:tailEnd/>
          </a:ln>
        </p:spPr>
      </p:cxnSp>
      <p:sp>
        <p:nvSpPr>
          <p:cNvPr id="257" name="Text Box 4"/>
          <p:cNvSpPr txBox="1">
            <a:spLocks noChangeArrowheads="1"/>
          </p:cNvSpPr>
          <p:nvPr/>
        </p:nvSpPr>
        <p:spPr bwMode="auto">
          <a:xfrm>
            <a:off x="-2" y="0"/>
            <a:ext cx="9144002" cy="1354217"/>
          </a:xfrm>
          <a:prstGeom prst="rect">
            <a:avLst/>
          </a:prstGeom>
          <a:noFill/>
          <a:ln w="9525">
            <a:noFill/>
            <a:miter lim="800000"/>
            <a:headEnd/>
            <a:tailEnd/>
          </a:ln>
          <a:effectLst/>
        </p:spPr>
        <p:txBody>
          <a:bodyPr wrap="square">
            <a:spAutoFit/>
          </a:bodyPr>
          <a:lstStyle/>
          <a:p>
            <a:pPr eaLnBrk="0" hangingPunct="0">
              <a:spcBef>
                <a:spcPts val="600"/>
              </a:spcBef>
              <a:spcAft>
                <a:spcPts val="0"/>
              </a:spcAft>
            </a:pPr>
            <a:endParaRPr lang="en-AU" sz="2000" dirty="0">
              <a:latin typeface="Times New Roman" pitchFamily="18" charset="0"/>
            </a:endParaRPr>
          </a:p>
          <a:p>
            <a:pPr eaLnBrk="0" hangingPunct="0">
              <a:spcBef>
                <a:spcPts val="600"/>
              </a:spcBef>
              <a:spcAft>
                <a:spcPts val="0"/>
              </a:spcAft>
            </a:pPr>
            <a:r>
              <a:rPr lang="en-AU" sz="2000" dirty="0">
                <a:latin typeface="Times New Roman" pitchFamily="18" charset="0"/>
              </a:rPr>
              <a:t>PNG Hardwood Properties</a:t>
            </a:r>
          </a:p>
          <a:p>
            <a:pPr fontAlgn="auto" hangingPunct="1">
              <a:spcBef>
                <a:spcPts val="600"/>
              </a:spcBef>
            </a:pPr>
            <a:r>
              <a:rPr lang="en-AU" sz="1600" b="0" dirty="0">
                <a:latin typeface="Times New Roman" panose="02020603050405020304" pitchFamily="18" charset="0"/>
                <a:cs typeface="Times New Roman" panose="02020603050405020304" pitchFamily="18" charset="0"/>
              </a:rPr>
              <a:t>For the technically-minded, this table shows the measured properties of some PNG hardwoods.</a:t>
            </a:r>
          </a:p>
          <a:p>
            <a:endParaRPr lang="en-AU" sz="1600" b="0" dirty="0">
              <a:latin typeface="+mn-lt"/>
            </a:endParaRPr>
          </a:p>
        </p:txBody>
      </p:sp>
      <p:grpSp>
        <p:nvGrpSpPr>
          <p:cNvPr id="3" name="Group 2">
            <a:extLst>
              <a:ext uri="{FF2B5EF4-FFF2-40B4-BE49-F238E27FC236}">
                <a16:creationId xmlns:a16="http://schemas.microsoft.com/office/drawing/2014/main" id="{6CA2F6DD-50CC-42FC-8C17-E24CCD69F71B}"/>
              </a:ext>
            </a:extLst>
          </p:cNvPr>
          <p:cNvGrpSpPr/>
          <p:nvPr/>
        </p:nvGrpSpPr>
        <p:grpSpPr>
          <a:xfrm>
            <a:off x="918375" y="1292694"/>
            <a:ext cx="7307249" cy="5565306"/>
            <a:chOff x="2372146" y="2202853"/>
            <a:chExt cx="6015789" cy="4642522"/>
          </a:xfrm>
        </p:grpSpPr>
        <p:pic>
          <p:nvPicPr>
            <p:cNvPr id="56" name="Picture 55">
              <a:extLst>
                <a:ext uri="{FF2B5EF4-FFF2-40B4-BE49-F238E27FC236}">
                  <a16:creationId xmlns:a16="http://schemas.microsoft.com/office/drawing/2014/main" id="{70B40B6F-8093-4E1D-BDED-4AFADF85C814}"/>
                </a:ext>
              </a:extLst>
            </p:cNvPr>
            <p:cNvPicPr>
              <a:picLocks noChangeAspect="1"/>
            </p:cNvPicPr>
            <p:nvPr/>
          </p:nvPicPr>
          <p:blipFill>
            <a:blip r:embed="rId5"/>
            <a:stretch>
              <a:fillRect/>
            </a:stretch>
          </p:blipFill>
          <p:spPr>
            <a:xfrm>
              <a:off x="2372146" y="2202853"/>
              <a:ext cx="6015789" cy="3738567"/>
            </a:xfrm>
            <a:prstGeom prst="rect">
              <a:avLst/>
            </a:prstGeom>
            <a:ln w="15875">
              <a:solidFill>
                <a:schemeClr val="tx1"/>
              </a:solidFill>
            </a:ln>
          </p:spPr>
        </p:pic>
        <p:pic>
          <p:nvPicPr>
            <p:cNvPr id="2" name="Picture 1">
              <a:extLst>
                <a:ext uri="{FF2B5EF4-FFF2-40B4-BE49-F238E27FC236}">
                  <a16:creationId xmlns:a16="http://schemas.microsoft.com/office/drawing/2014/main" id="{EA9E05BC-67CA-4617-9C3B-CBEF95E70245}"/>
                </a:ext>
              </a:extLst>
            </p:cNvPr>
            <p:cNvPicPr>
              <a:picLocks noChangeAspect="1"/>
            </p:cNvPicPr>
            <p:nvPr/>
          </p:nvPicPr>
          <p:blipFill>
            <a:blip r:embed="rId6"/>
            <a:stretch>
              <a:fillRect/>
            </a:stretch>
          </p:blipFill>
          <p:spPr>
            <a:xfrm>
              <a:off x="5226209" y="6164179"/>
              <a:ext cx="3161726" cy="681196"/>
            </a:xfrm>
            <a:prstGeom prst="rect">
              <a:avLst/>
            </a:prstGeom>
            <a:ln w="15875">
              <a:solidFill>
                <a:schemeClr val="tx1"/>
              </a:solidFill>
            </a:ln>
          </p:spPr>
        </p:pic>
      </p:grpSp>
      <p:pic>
        <p:nvPicPr>
          <p:cNvPr id="4" name="00-5-2 6 PNG Hardwood properies">
            <a:hlinkClick r:id="" action="ppaction://media"/>
            <a:extLst>
              <a:ext uri="{FF2B5EF4-FFF2-40B4-BE49-F238E27FC236}">
                <a16:creationId xmlns:a16="http://schemas.microsoft.com/office/drawing/2014/main" id="{319E8D30-7D9D-45F1-A889-B43C8033FB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37600" y="212256"/>
            <a:ext cx="406400" cy="406400"/>
          </a:xfrm>
          <a:prstGeom prst="rect">
            <a:avLst/>
          </a:prstGeom>
        </p:spPr>
      </p:pic>
    </p:spTree>
    <p:extLst>
      <p:ext uri="{BB962C8B-B14F-4D97-AF65-F5344CB8AC3E}">
        <p14:creationId xmlns:p14="http://schemas.microsoft.com/office/powerpoint/2010/main" val="1685080104"/>
      </p:ext>
    </p:extLst>
  </p:cSld>
  <p:clrMapOvr>
    <a:masterClrMapping/>
  </p:clrMapOvr>
  <p:transition advTm="54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Text Box 2"/>
          <p:cNvSpPr txBox="1">
            <a:spLocks noChangeArrowheads="1"/>
          </p:cNvSpPr>
          <p:nvPr/>
        </p:nvSpPr>
        <p:spPr bwMode="auto">
          <a:xfrm>
            <a:off x="152400" y="2209800"/>
            <a:ext cx="4191000" cy="274638"/>
          </a:xfrm>
          <a:prstGeom prst="rect">
            <a:avLst/>
          </a:prstGeom>
          <a:noFill/>
          <a:ln w="9525">
            <a:noFill/>
            <a:miter lim="800000"/>
            <a:headEnd/>
            <a:tailEnd/>
          </a:ln>
          <a:effectLst/>
        </p:spPr>
        <p:txBody>
          <a:bodyPr>
            <a:spAutoFit/>
          </a:bodyPr>
          <a:lstStyle/>
          <a:p>
            <a:pPr eaLnBrk="0" hangingPunct="0"/>
            <a:endParaRPr lang="en-US" sz="1200" dirty="0">
              <a:solidFill>
                <a:srgbClr val="FFFF00"/>
              </a:solidFill>
            </a:endParaRPr>
          </a:p>
        </p:txBody>
      </p:sp>
      <p:sp>
        <p:nvSpPr>
          <p:cNvPr id="913411" name="Text Box 3"/>
          <p:cNvSpPr txBox="1">
            <a:spLocks noChangeArrowheads="1"/>
          </p:cNvSpPr>
          <p:nvPr/>
        </p:nvSpPr>
        <p:spPr bwMode="auto">
          <a:xfrm>
            <a:off x="4648200" y="2209800"/>
            <a:ext cx="4221163" cy="396875"/>
          </a:xfrm>
          <a:prstGeom prst="rect">
            <a:avLst/>
          </a:prstGeom>
          <a:noFill/>
          <a:ln w="9525">
            <a:noFill/>
            <a:miter lim="800000"/>
            <a:headEnd/>
            <a:tailEnd/>
          </a:ln>
          <a:effectLst/>
        </p:spPr>
        <p:txBody>
          <a:bodyPr>
            <a:spAutoFit/>
          </a:bodyPr>
          <a:lstStyle/>
          <a:p>
            <a:pPr eaLnBrk="0" hangingPunct="0"/>
            <a:endParaRPr lang="en-US" sz="1000" b="0" dirty="0">
              <a:solidFill>
                <a:schemeClr val="hlink"/>
              </a:solidFill>
            </a:endParaRPr>
          </a:p>
          <a:p>
            <a:pPr eaLnBrk="0" hangingPunct="0"/>
            <a:endParaRPr lang="en-US" sz="1000" b="0" dirty="0">
              <a:solidFill>
                <a:schemeClr val="hlink"/>
              </a:solidFill>
            </a:endParaRPr>
          </a:p>
        </p:txBody>
      </p:sp>
      <p:sp>
        <p:nvSpPr>
          <p:cNvPr id="6" name="Text Box 4"/>
          <p:cNvSpPr txBox="1">
            <a:spLocks noChangeArrowheads="1"/>
          </p:cNvSpPr>
          <p:nvPr/>
        </p:nvSpPr>
        <p:spPr bwMode="auto">
          <a:xfrm>
            <a:off x="0" y="0"/>
            <a:ext cx="8569647" cy="6417141"/>
          </a:xfrm>
          <a:prstGeom prst="rect">
            <a:avLst/>
          </a:prstGeom>
          <a:noFill/>
          <a:ln w="9525">
            <a:noFill/>
            <a:miter lim="800000"/>
            <a:headEnd/>
            <a:tailEnd/>
          </a:ln>
          <a:effectLst/>
        </p:spPr>
        <p:txBody>
          <a:bodyPr wrap="square">
            <a:spAutoFit/>
          </a:bodyPr>
          <a:lstStyle/>
          <a:p>
            <a:pPr algn="just" eaLnBrk="0" hangingPunct="0">
              <a:spcBef>
                <a:spcPts val="600"/>
              </a:spcBef>
              <a:spcAft>
                <a:spcPts val="0"/>
              </a:spcAft>
            </a:pPr>
            <a:endParaRPr lang="en-US" sz="2000" b="1" dirty="0">
              <a:latin typeface="Times New Roman" pitchFamily="18" charset="0"/>
            </a:endParaRPr>
          </a:p>
          <a:p>
            <a:pPr algn="just" eaLnBrk="0" hangingPunct="0">
              <a:spcBef>
                <a:spcPts val="600"/>
              </a:spcBef>
              <a:spcAft>
                <a:spcPts val="0"/>
              </a:spcAft>
            </a:pPr>
            <a:r>
              <a:rPr lang="en-US" sz="2000" b="1" dirty="0">
                <a:latin typeface="Times New Roman" pitchFamily="18" charset="0"/>
              </a:rPr>
              <a:t>Disclaimer &amp; Copyright</a:t>
            </a:r>
            <a:endParaRPr lang="en-AU" sz="2000" b="1" dirty="0">
              <a:latin typeface="Times New Roman" pitchFamily="18" charset="0"/>
            </a:endParaRPr>
          </a:p>
          <a:p>
            <a:pPr algn="just" eaLnBrk="0" hangingPunct="0">
              <a:spcBef>
                <a:spcPts val="600"/>
              </a:spcBef>
              <a:spcAft>
                <a:spcPts val="0"/>
              </a:spcAft>
            </a:pPr>
            <a:r>
              <a:rPr lang="en-US" sz="1600" b="0" u="sng" dirty="0">
                <a:latin typeface="Times New Roman" pitchFamily="18" charset="0"/>
                <a:cs typeface="Times New Roman" pitchFamily="18" charset="0"/>
              </a:rPr>
              <a:t>Disclaimer</a:t>
            </a:r>
          </a:p>
          <a:p>
            <a:pPr eaLnBrk="0" hangingPunct="0">
              <a:spcBef>
                <a:spcPts val="600"/>
              </a:spcBef>
              <a:spcAft>
                <a:spcPts val="0"/>
              </a:spcAft>
            </a:pPr>
            <a:r>
              <a:rPr lang="en-US" sz="1600" b="0" dirty="0">
                <a:latin typeface="Times New Roman" pitchFamily="18" charset="0"/>
                <a:cs typeface="Times New Roman" pitchFamily="18" charset="0"/>
              </a:rPr>
              <a:t>This training package covers broad  engineering principles and building practices, with particular emphasis on affordable housing and associated village infrastructure in the Asia-Pacific region. These broad principles and practices must be translated into specific requirements for particular projects by professional architects, engineers or builders with the requisite qualifications and experience. Associated sample specifications and drawings are available in electronic format, with the express intention that architects, engineers and builders will edit them to suit the particular requirements of specific projects. The design, construction and costing of structures must be carried out by qualified and experienced architects, engineers and builders, who must make themselves aware of any changes to the applicable standards, building regulations and other relevant regulations. The authors, publishers and distributors of these documents, specifications and associated drawings do not accept any responsibility for incorrect, inappropriate or incomplete use of this information. </a:t>
            </a:r>
          </a:p>
          <a:p>
            <a:pPr algn="just" eaLnBrk="0" hangingPunct="0">
              <a:spcBef>
                <a:spcPts val="600"/>
              </a:spcBef>
              <a:spcAft>
                <a:spcPts val="0"/>
              </a:spcAft>
            </a:pPr>
            <a:endParaRPr lang="en-US" sz="1600" b="0" u="sng" dirty="0">
              <a:latin typeface="Times New Roman" pitchFamily="18" charset="0"/>
            </a:endParaRPr>
          </a:p>
          <a:p>
            <a:pPr algn="just" eaLnBrk="0" hangingPunct="0">
              <a:spcBef>
                <a:spcPts val="600"/>
              </a:spcBef>
              <a:spcAft>
                <a:spcPts val="0"/>
              </a:spcAft>
            </a:pPr>
            <a:r>
              <a:rPr lang="en-US" sz="1600" b="0" u="sng" dirty="0">
                <a:latin typeface="Times New Roman" pitchFamily="18" charset="0"/>
              </a:rPr>
              <a:t>Copyright</a:t>
            </a:r>
            <a:endParaRPr lang="en-AU" sz="1600" b="0" u="sng" dirty="0">
              <a:latin typeface="Times New Roman" pitchFamily="18" charset="0"/>
            </a:endParaRPr>
          </a:p>
          <a:p>
            <a:pPr algn="just" eaLnBrk="0" hangingPunct="0">
              <a:spcBef>
                <a:spcPts val="600"/>
              </a:spcBef>
              <a:spcAft>
                <a:spcPts val="0"/>
              </a:spcAft>
            </a:pPr>
            <a:r>
              <a:rPr lang="en-US" sz="1600" b="0" dirty="0">
                <a:latin typeface="Times New Roman" pitchFamily="18" charset="0"/>
                <a:cs typeface="Times New Roman" pitchFamily="18" charset="0"/>
              </a:rPr>
              <a:t> ©  Quasar Management Services Pty Ltd</a:t>
            </a:r>
          </a:p>
          <a:p>
            <a:pPr marL="0" lvl="1" algn="just" eaLnBrk="0" hangingPunct="0">
              <a:spcBef>
                <a:spcPts val="600"/>
              </a:spcBef>
              <a:spcAft>
                <a:spcPts val="0"/>
              </a:spcAft>
            </a:pPr>
            <a:r>
              <a:rPr lang="en-US" sz="1600" b="0" dirty="0">
                <a:latin typeface="Times New Roman" pitchFamily="18" charset="0"/>
                <a:cs typeface="Times New Roman" pitchFamily="18" charset="0"/>
              </a:rPr>
              <a:t>All rights are reserved.  Permission is given for individuals to use this material in the preparation of designs, specification and contracts for individual projects.  Permission is also given for not-for-profit Nongovernmental Organizations to use this material in the preparation of Building Skills Training Programs and for the design, specification and construction of affordable housing and associated infrastructure in the Asia-Pacific region.  Use of this material for any other commercial purposes prohibited without the written permission of the copyright owner.</a:t>
            </a:r>
            <a:endParaRPr lang="en-AU" sz="1600" b="0" baseline="30000" dirty="0">
              <a:latin typeface="Times New Roman" pitchFamily="18" charset="0"/>
              <a:cs typeface="Times New Roman" pitchFamily="18" charset="0"/>
            </a:endParaRPr>
          </a:p>
        </p:txBody>
      </p:sp>
    </p:spTree>
  </p:cSld>
  <p:clrMapOvr>
    <a:masterClrMapping/>
  </p:clrMapOvr>
  <p:transition advTm="88750"/>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Times New Roman"/>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142889</TotalTime>
  <Words>1163</Words>
  <Application>Microsoft Office PowerPoint</Application>
  <PresentationFormat>On-screen Show (4:3)</PresentationFormat>
  <Paragraphs>63</Paragraphs>
  <Slides>7</Slides>
  <Notes>7</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Johnston</dc:creator>
  <cp:lastModifiedBy>Rod Johnston</cp:lastModifiedBy>
  <cp:revision>1330</cp:revision>
  <cp:lastPrinted>1601-01-01T00:00:00Z</cp:lastPrinted>
  <dcterms:created xsi:type="dcterms:W3CDTF">1601-01-01T00:00:00Z</dcterms:created>
  <dcterms:modified xsi:type="dcterms:W3CDTF">2020-07-20T04:04:08Z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